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9"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tela ilirjani" initials="ei" lastIdx="1" clrIdx="0">
    <p:extLst>
      <p:ext uri="{19B8F6BF-5375-455C-9EA6-DF929625EA0E}">
        <p15:presenceInfo xmlns:p15="http://schemas.microsoft.com/office/powerpoint/2012/main" userId="decfc2253915792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9300"/>
    <a:srgbClr val="FF20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p:restoredTop sz="95859"/>
  </p:normalViewPr>
  <p:slideViewPr>
    <p:cSldViewPr snapToGrid="0">
      <p:cViewPr varScale="1">
        <p:scale>
          <a:sx n="115" d="100"/>
          <a:sy n="115" d="100"/>
        </p:scale>
        <p:origin x="51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67C2E-BF96-A848-8292-8C5B02A2B6AB}" type="doc">
      <dgm:prSet loTypeId="urn:microsoft.com/office/officeart/2005/8/layout/venn2" loCatId="process" qsTypeId="urn:microsoft.com/office/officeart/2005/8/quickstyle/3d5" qsCatId="3D" csTypeId="urn:microsoft.com/office/officeart/2005/8/colors/accent6_4" csCatId="accent6" phldr="1"/>
      <dgm:spPr/>
      <dgm:t>
        <a:bodyPr/>
        <a:lstStyle/>
        <a:p>
          <a:endParaRPr lang="en-US"/>
        </a:p>
      </dgm:t>
    </dgm:pt>
    <dgm:pt modelId="{71DADC7D-2CB8-004F-8BD7-8828F39D7875}">
      <dgm:prSet custT="1"/>
      <dgm:spPr/>
      <dgm:t>
        <a:bodyPr/>
        <a:lstStyle/>
        <a:p>
          <a:r>
            <a:rPr lang="en-US" sz="1800" b="1" dirty="0">
              <a:solidFill>
                <a:srgbClr val="FFC000"/>
              </a:solidFill>
              <a:latin typeface="Times New Roman" panose="02020603050405020304" pitchFamily="18" charset="0"/>
              <a:cs typeface="Times New Roman" panose="02020603050405020304" pitchFamily="18" charset="0"/>
            </a:rPr>
            <a:t>Level of Living Organisms. </a:t>
          </a:r>
        </a:p>
        <a:p>
          <a:r>
            <a:rPr lang="en-US" sz="1800" b="1" dirty="0">
              <a:solidFill>
                <a:srgbClr val="FFC000"/>
              </a:solidFill>
              <a:latin typeface="Times New Roman" panose="02020603050405020304" pitchFamily="18" charset="0"/>
              <a:cs typeface="Times New Roman" panose="02020603050405020304" pitchFamily="18" charset="0"/>
            </a:rPr>
            <a:t>1. Atom</a:t>
          </a:r>
        </a:p>
        <a:p>
          <a:r>
            <a:rPr lang="en-US" sz="1800" b="1" dirty="0">
              <a:solidFill>
                <a:srgbClr val="FFC000"/>
              </a:solidFill>
              <a:latin typeface="Times New Roman" panose="02020603050405020304" pitchFamily="18" charset="0"/>
              <a:cs typeface="Times New Roman" panose="02020603050405020304" pitchFamily="18" charset="0"/>
            </a:rPr>
            <a:t>2. Molecule</a:t>
          </a:r>
        </a:p>
        <a:p>
          <a:r>
            <a:rPr lang="en-US" sz="1800" b="1" dirty="0">
              <a:solidFill>
                <a:srgbClr val="FFC000"/>
              </a:solidFill>
              <a:latin typeface="Times New Roman" panose="02020603050405020304" pitchFamily="18" charset="0"/>
              <a:cs typeface="Times New Roman" panose="02020603050405020304" pitchFamily="18" charset="0"/>
            </a:rPr>
            <a:t>3.  Cell</a:t>
          </a:r>
        </a:p>
        <a:p>
          <a:r>
            <a:rPr lang="en-US" sz="1800" b="1" dirty="0">
              <a:solidFill>
                <a:srgbClr val="FFC000"/>
              </a:solidFill>
              <a:latin typeface="Times New Roman" panose="02020603050405020304" pitchFamily="18" charset="0"/>
              <a:cs typeface="Times New Roman" panose="02020603050405020304" pitchFamily="18" charset="0"/>
            </a:rPr>
            <a:t>4. Tissue</a:t>
          </a:r>
        </a:p>
        <a:p>
          <a:r>
            <a:rPr lang="en-US" sz="1800" b="1" dirty="0">
              <a:solidFill>
                <a:srgbClr val="FFC000"/>
              </a:solidFill>
              <a:latin typeface="Times New Roman" panose="02020603050405020304" pitchFamily="18" charset="0"/>
              <a:cs typeface="Times New Roman" panose="02020603050405020304" pitchFamily="18" charset="0"/>
            </a:rPr>
            <a:t>5.Organ</a:t>
          </a:r>
        </a:p>
        <a:p>
          <a:r>
            <a:rPr lang="en-US" sz="1800" b="1" dirty="0">
              <a:solidFill>
                <a:srgbClr val="FFC000"/>
              </a:solidFill>
              <a:latin typeface="Times New Roman" panose="02020603050405020304" pitchFamily="18" charset="0"/>
              <a:cs typeface="Times New Roman" panose="02020603050405020304" pitchFamily="18" charset="0"/>
            </a:rPr>
            <a:t>6.Organ System</a:t>
          </a:r>
        </a:p>
        <a:p>
          <a:r>
            <a:rPr lang="en-US" sz="1800" b="1" dirty="0">
              <a:solidFill>
                <a:srgbClr val="FFC000"/>
              </a:solidFill>
              <a:latin typeface="Times New Roman" panose="02020603050405020304" pitchFamily="18" charset="0"/>
              <a:cs typeface="Times New Roman" panose="02020603050405020304" pitchFamily="18" charset="0"/>
            </a:rPr>
            <a:t>7.Organizem</a:t>
          </a:r>
        </a:p>
        <a:p>
          <a:r>
            <a:rPr lang="en-US" sz="1800" b="1" dirty="0">
              <a:solidFill>
                <a:srgbClr val="FFC000"/>
              </a:solidFill>
              <a:latin typeface="Times New Roman" panose="02020603050405020304" pitchFamily="18" charset="0"/>
              <a:cs typeface="Times New Roman" panose="02020603050405020304" pitchFamily="18" charset="0"/>
            </a:rPr>
            <a:t>8.Populate</a:t>
          </a:r>
        </a:p>
        <a:p>
          <a:r>
            <a:rPr lang="en-US" sz="1800" b="1" dirty="0">
              <a:solidFill>
                <a:srgbClr val="FFC000"/>
              </a:solidFill>
              <a:latin typeface="Times New Roman" panose="02020603050405020304" pitchFamily="18" charset="0"/>
              <a:cs typeface="Times New Roman" panose="02020603050405020304" pitchFamily="18" charset="0"/>
            </a:rPr>
            <a:t>9. Community</a:t>
          </a:r>
        </a:p>
        <a:p>
          <a:r>
            <a:rPr lang="en-US" sz="1800" b="1" dirty="0">
              <a:solidFill>
                <a:srgbClr val="FFC000"/>
              </a:solidFill>
              <a:latin typeface="Times New Roman" panose="02020603050405020304" pitchFamily="18" charset="0"/>
              <a:cs typeface="Times New Roman" panose="02020603050405020304" pitchFamily="18" charset="0"/>
            </a:rPr>
            <a:t>10. Biosphere.(</a:t>
          </a:r>
          <a:r>
            <a:rPr lang="en-US" sz="1800" b="1" dirty="0" err="1">
              <a:solidFill>
                <a:srgbClr val="FFC000"/>
              </a:solidFill>
              <a:latin typeface="Times New Roman" panose="02020603050405020304" pitchFamily="18" charset="0"/>
              <a:cs typeface="Times New Roman" panose="02020603050405020304" pitchFamily="18" charset="0"/>
            </a:rPr>
            <a:t>Echosystem</a:t>
          </a:r>
          <a:r>
            <a:rPr lang="en-US" sz="1800" b="1" dirty="0">
              <a:solidFill>
                <a:srgbClr val="FFC000"/>
              </a:solidFill>
              <a:latin typeface="Times New Roman" panose="02020603050405020304" pitchFamily="18" charset="0"/>
              <a:cs typeface="Times New Roman" panose="02020603050405020304" pitchFamily="18" charset="0"/>
            </a:rPr>
            <a:t>)  </a:t>
          </a:r>
        </a:p>
      </dgm:t>
    </dgm:pt>
    <dgm:pt modelId="{1C68B6D2-6D47-A042-A022-FDFEB403509E}" type="parTrans" cxnId="{A7026433-E38D-7A49-A127-42C5A9E596CF}">
      <dgm:prSet/>
      <dgm:spPr/>
      <dgm:t>
        <a:bodyPr/>
        <a:lstStyle/>
        <a:p>
          <a:endParaRPr lang="en-US"/>
        </a:p>
      </dgm:t>
    </dgm:pt>
    <dgm:pt modelId="{107FC54E-EEC0-664D-8914-B679F0E48553}" type="sibTrans" cxnId="{A7026433-E38D-7A49-A127-42C5A9E596CF}">
      <dgm:prSet/>
      <dgm:spPr/>
      <dgm:t>
        <a:bodyPr/>
        <a:lstStyle/>
        <a:p>
          <a:endParaRPr lang="en-US"/>
        </a:p>
      </dgm:t>
    </dgm:pt>
    <dgm:pt modelId="{BCB041CB-95D9-F747-8F17-24BBB80BE7BC}" type="pres">
      <dgm:prSet presAssocID="{1ED67C2E-BF96-A848-8292-8C5B02A2B6AB}" presName="Name0" presStyleCnt="0">
        <dgm:presLayoutVars>
          <dgm:chMax val="7"/>
          <dgm:resizeHandles val="exact"/>
        </dgm:presLayoutVars>
      </dgm:prSet>
      <dgm:spPr/>
    </dgm:pt>
    <dgm:pt modelId="{E59D0F7B-21EA-3F48-9715-DD7939CD050F}" type="pres">
      <dgm:prSet presAssocID="{1ED67C2E-BF96-A848-8292-8C5B02A2B6AB}" presName="comp1" presStyleCnt="0"/>
      <dgm:spPr/>
    </dgm:pt>
    <dgm:pt modelId="{727CCD66-3E36-2146-8B84-6CDF990FE6F6}" type="pres">
      <dgm:prSet presAssocID="{1ED67C2E-BF96-A848-8292-8C5B02A2B6AB}" presName="circle1" presStyleLbl="node1" presStyleIdx="0" presStyleCnt="1" custLinFactNeighborX="-2964" custLinFactNeighborY="-16439"/>
      <dgm:spPr/>
    </dgm:pt>
    <dgm:pt modelId="{BEACE07B-CEF4-1E4D-B65A-1BE5438496D6}" type="pres">
      <dgm:prSet presAssocID="{1ED67C2E-BF96-A848-8292-8C5B02A2B6AB}" presName="c1text" presStyleLbl="node1" presStyleIdx="0" presStyleCnt="1">
        <dgm:presLayoutVars>
          <dgm:bulletEnabled val="1"/>
        </dgm:presLayoutVars>
      </dgm:prSet>
      <dgm:spPr/>
    </dgm:pt>
  </dgm:ptLst>
  <dgm:cxnLst>
    <dgm:cxn modelId="{A7026433-E38D-7A49-A127-42C5A9E596CF}" srcId="{1ED67C2E-BF96-A848-8292-8C5B02A2B6AB}" destId="{71DADC7D-2CB8-004F-8BD7-8828F39D7875}" srcOrd="0" destOrd="0" parTransId="{1C68B6D2-6D47-A042-A022-FDFEB403509E}" sibTransId="{107FC54E-EEC0-664D-8914-B679F0E48553}"/>
    <dgm:cxn modelId="{87C2FEAF-55BA-5242-91AD-E22BC0C3C6A1}" type="presOf" srcId="{1ED67C2E-BF96-A848-8292-8C5B02A2B6AB}" destId="{BCB041CB-95D9-F747-8F17-24BBB80BE7BC}" srcOrd="0" destOrd="0" presId="urn:microsoft.com/office/officeart/2005/8/layout/venn2"/>
    <dgm:cxn modelId="{EAD024B3-5FB7-2740-B976-60B3EFAE0514}" type="presOf" srcId="{71DADC7D-2CB8-004F-8BD7-8828F39D7875}" destId="{BEACE07B-CEF4-1E4D-B65A-1BE5438496D6}" srcOrd="1" destOrd="0" presId="urn:microsoft.com/office/officeart/2005/8/layout/venn2"/>
    <dgm:cxn modelId="{DB7330C5-83CF-6744-B996-49A74B511992}" type="presOf" srcId="{71DADC7D-2CB8-004F-8BD7-8828F39D7875}" destId="{727CCD66-3E36-2146-8B84-6CDF990FE6F6}" srcOrd="0" destOrd="0" presId="urn:microsoft.com/office/officeart/2005/8/layout/venn2"/>
    <dgm:cxn modelId="{8068B612-329A-5943-9E1B-4783141913B5}" type="presParOf" srcId="{BCB041CB-95D9-F747-8F17-24BBB80BE7BC}" destId="{E59D0F7B-21EA-3F48-9715-DD7939CD050F}" srcOrd="0" destOrd="0" presId="urn:microsoft.com/office/officeart/2005/8/layout/venn2"/>
    <dgm:cxn modelId="{9C349F1B-52C9-ED40-95C2-4807C2C31D67}" type="presParOf" srcId="{E59D0F7B-21EA-3F48-9715-DD7939CD050F}" destId="{727CCD66-3E36-2146-8B84-6CDF990FE6F6}" srcOrd="0" destOrd="0" presId="urn:microsoft.com/office/officeart/2005/8/layout/venn2"/>
    <dgm:cxn modelId="{16055CE5-96BE-F244-9D67-3B48D5C4D489}" type="presParOf" srcId="{E59D0F7B-21EA-3F48-9715-DD7939CD050F}" destId="{BEACE07B-CEF4-1E4D-B65A-1BE5438496D6}"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92D9F4-F0F5-254A-8A3E-0517A7CD377A}" type="doc">
      <dgm:prSet loTypeId="urn:microsoft.com/office/officeart/2005/8/layout/hList6" loCatId="process" qsTypeId="urn:microsoft.com/office/officeart/2005/8/quickstyle/simple1" qsCatId="simple" csTypeId="urn:microsoft.com/office/officeart/2005/8/colors/accent1_2" csCatId="accent1" phldr="1"/>
      <dgm:spPr/>
      <dgm:t>
        <a:bodyPr/>
        <a:lstStyle/>
        <a:p>
          <a:endParaRPr lang="en-US"/>
        </a:p>
      </dgm:t>
    </dgm:pt>
    <dgm:pt modelId="{A262C6DA-2A61-3D47-B413-63E3BD1D8F18}">
      <dgm:prSet phldrT="[Text]" custT="1"/>
      <dgm:spPr/>
      <dgm:t>
        <a:bodyPr/>
        <a:lstStyle/>
        <a:p>
          <a:endParaRPr lang="en-US" sz="2400" b="1" dirty="0">
            <a:solidFill>
              <a:schemeClr val="accent3">
                <a:lumMod val="40000"/>
                <a:lumOff val="60000"/>
              </a:schemeClr>
            </a:solidFill>
          </a:endParaRPr>
        </a:p>
        <a:p>
          <a:r>
            <a:rPr lang="en-US" sz="2400" b="1" dirty="0">
              <a:solidFill>
                <a:schemeClr val="accent3">
                  <a:lumMod val="40000"/>
                  <a:lumOff val="60000"/>
                </a:schemeClr>
              </a:solidFill>
            </a:rPr>
            <a:t>1.</a:t>
          </a:r>
          <a:r>
            <a:rPr lang="en-US" sz="2800" b="1" dirty="0">
              <a:solidFill>
                <a:schemeClr val="bg2">
                  <a:lumMod val="90000"/>
                </a:schemeClr>
              </a:solidFill>
            </a:rPr>
            <a:t>Integumentary System</a:t>
          </a:r>
        </a:p>
        <a:p>
          <a:r>
            <a:rPr lang="en-US" sz="2400" b="1" dirty="0">
              <a:solidFill>
                <a:schemeClr val="bg2">
                  <a:lumMod val="90000"/>
                </a:schemeClr>
              </a:solidFill>
            </a:rPr>
            <a:t>2.</a:t>
          </a:r>
          <a:r>
            <a:rPr lang="en-US" sz="2800" b="1" dirty="0">
              <a:solidFill>
                <a:schemeClr val="bg2">
                  <a:lumMod val="90000"/>
                </a:schemeClr>
              </a:solidFill>
            </a:rPr>
            <a:t>Skeletal System </a:t>
          </a:r>
        </a:p>
        <a:p>
          <a:r>
            <a:rPr lang="en-US" sz="2400" b="1" dirty="0">
              <a:solidFill>
                <a:schemeClr val="bg2">
                  <a:lumMod val="90000"/>
                </a:schemeClr>
              </a:solidFill>
            </a:rPr>
            <a:t>3.</a:t>
          </a:r>
          <a:r>
            <a:rPr lang="en-US" sz="2800" b="1" dirty="0">
              <a:solidFill>
                <a:schemeClr val="bg2">
                  <a:lumMod val="90000"/>
                </a:schemeClr>
              </a:solidFill>
            </a:rPr>
            <a:t>Muscular System</a:t>
          </a:r>
        </a:p>
        <a:p>
          <a:r>
            <a:rPr lang="en-US" sz="2400" b="1" dirty="0">
              <a:solidFill>
                <a:schemeClr val="bg2">
                  <a:lumMod val="90000"/>
                </a:schemeClr>
              </a:solidFill>
            </a:rPr>
            <a:t>4.</a:t>
          </a:r>
          <a:r>
            <a:rPr lang="en-US" sz="2800" b="1" dirty="0">
              <a:solidFill>
                <a:schemeClr val="bg2">
                  <a:lumMod val="90000"/>
                </a:schemeClr>
              </a:solidFill>
            </a:rPr>
            <a:t>Nervous System</a:t>
          </a:r>
        </a:p>
        <a:p>
          <a:endParaRPr lang="en-US" sz="3200" b="1" dirty="0">
            <a:solidFill>
              <a:schemeClr val="accent3">
                <a:lumMod val="40000"/>
                <a:lumOff val="60000"/>
              </a:schemeClr>
            </a:solidFill>
          </a:endParaRPr>
        </a:p>
      </dgm:t>
    </dgm:pt>
    <dgm:pt modelId="{21B082F0-49F0-5B4F-A048-4D6DE6E93D8B}" type="parTrans" cxnId="{BB5BD5A6-AF3B-8F43-B390-6C29791A3C52}">
      <dgm:prSet/>
      <dgm:spPr/>
      <dgm:t>
        <a:bodyPr/>
        <a:lstStyle/>
        <a:p>
          <a:endParaRPr lang="en-US"/>
        </a:p>
      </dgm:t>
    </dgm:pt>
    <dgm:pt modelId="{80CF5115-3F46-434C-9CE8-A3F999A2082A}" type="sibTrans" cxnId="{BB5BD5A6-AF3B-8F43-B390-6C29791A3C52}">
      <dgm:prSet/>
      <dgm:spPr/>
      <dgm:t>
        <a:bodyPr/>
        <a:lstStyle/>
        <a:p>
          <a:endParaRPr lang="en-US"/>
        </a:p>
      </dgm:t>
    </dgm:pt>
    <dgm:pt modelId="{CCEE7BBA-6B68-2E40-BD9B-C1F2F77FE3E5}">
      <dgm:prSet phldrT="[Text]" custT="1"/>
      <dgm:spPr/>
      <dgm:t>
        <a:bodyPr/>
        <a:lstStyle/>
        <a:p>
          <a:endParaRPr lang="en-US" sz="2400" b="1" dirty="0">
            <a:solidFill>
              <a:schemeClr val="bg2">
                <a:lumMod val="90000"/>
              </a:schemeClr>
            </a:solidFill>
          </a:endParaRPr>
        </a:p>
        <a:p>
          <a:r>
            <a:rPr lang="en-US" sz="2400" b="1" dirty="0">
              <a:solidFill>
                <a:schemeClr val="bg2">
                  <a:lumMod val="90000"/>
                </a:schemeClr>
              </a:solidFill>
            </a:rPr>
            <a:t>5</a:t>
          </a:r>
          <a:r>
            <a:rPr lang="en-US" sz="2000" b="1" dirty="0">
              <a:solidFill>
                <a:schemeClr val="bg2">
                  <a:lumMod val="90000"/>
                </a:schemeClr>
              </a:solidFill>
            </a:rPr>
            <a:t>.</a:t>
          </a:r>
          <a:r>
            <a:rPr lang="en-US" sz="2800" b="1" dirty="0">
              <a:solidFill>
                <a:schemeClr val="bg2">
                  <a:lumMod val="90000"/>
                </a:schemeClr>
              </a:solidFill>
            </a:rPr>
            <a:t>Endocrine System</a:t>
          </a:r>
        </a:p>
        <a:p>
          <a:r>
            <a:rPr lang="en-US" sz="2400" b="1" dirty="0">
              <a:solidFill>
                <a:schemeClr val="bg2">
                  <a:lumMod val="90000"/>
                </a:schemeClr>
              </a:solidFill>
            </a:rPr>
            <a:t>6.</a:t>
          </a:r>
          <a:r>
            <a:rPr lang="en-US" sz="2800" b="1" dirty="0">
              <a:solidFill>
                <a:schemeClr val="bg2">
                  <a:lumMod val="90000"/>
                </a:schemeClr>
              </a:solidFill>
            </a:rPr>
            <a:t>Cardiovascular System</a:t>
          </a:r>
        </a:p>
        <a:p>
          <a:r>
            <a:rPr lang="en-US" sz="2400" b="1" dirty="0">
              <a:solidFill>
                <a:schemeClr val="bg2">
                  <a:lumMod val="90000"/>
                </a:schemeClr>
              </a:solidFill>
            </a:rPr>
            <a:t>7. </a:t>
          </a:r>
          <a:r>
            <a:rPr lang="en-US" sz="2800" b="1" dirty="0">
              <a:solidFill>
                <a:schemeClr val="bg2">
                  <a:lumMod val="90000"/>
                </a:schemeClr>
              </a:solidFill>
            </a:rPr>
            <a:t>Urinary System</a:t>
          </a:r>
        </a:p>
        <a:p>
          <a:r>
            <a:rPr lang="en-US" sz="2400" b="1" dirty="0">
              <a:solidFill>
                <a:schemeClr val="bg2">
                  <a:lumMod val="90000"/>
                </a:schemeClr>
              </a:solidFill>
            </a:rPr>
            <a:t>8.</a:t>
          </a:r>
          <a:r>
            <a:rPr lang="en-US" sz="2800" b="1" dirty="0">
              <a:solidFill>
                <a:schemeClr val="bg2">
                  <a:lumMod val="90000"/>
                </a:schemeClr>
              </a:solidFill>
            </a:rPr>
            <a:t>Respiratory System</a:t>
          </a:r>
        </a:p>
        <a:p>
          <a:endParaRPr lang="en-US" sz="2800" b="1" dirty="0">
            <a:solidFill>
              <a:schemeClr val="bg2">
                <a:lumMod val="90000"/>
              </a:schemeClr>
            </a:solidFill>
          </a:endParaRPr>
        </a:p>
      </dgm:t>
    </dgm:pt>
    <dgm:pt modelId="{85241CE8-FED7-0442-8E33-4E2FDBCD7119}" type="parTrans" cxnId="{19E94C7A-BED5-CA45-988B-5C182517C53D}">
      <dgm:prSet/>
      <dgm:spPr/>
      <dgm:t>
        <a:bodyPr/>
        <a:lstStyle/>
        <a:p>
          <a:endParaRPr lang="en-US"/>
        </a:p>
      </dgm:t>
    </dgm:pt>
    <dgm:pt modelId="{0A3925BA-6091-5F48-837C-BE409C5328B6}" type="sibTrans" cxnId="{19E94C7A-BED5-CA45-988B-5C182517C53D}">
      <dgm:prSet/>
      <dgm:spPr/>
      <dgm:t>
        <a:bodyPr/>
        <a:lstStyle/>
        <a:p>
          <a:endParaRPr lang="en-US"/>
        </a:p>
      </dgm:t>
    </dgm:pt>
    <dgm:pt modelId="{1A611016-3E19-1745-92FC-6CCE7A2505E3}">
      <dgm:prSet phldrT="[Text]" custT="1"/>
      <dgm:spPr/>
      <dgm:t>
        <a:bodyPr/>
        <a:lstStyle/>
        <a:p>
          <a:endParaRPr lang="en-US" sz="2400" b="1" dirty="0">
            <a:solidFill>
              <a:schemeClr val="bg2">
                <a:lumMod val="90000"/>
              </a:schemeClr>
            </a:solidFill>
          </a:endParaRPr>
        </a:p>
        <a:p>
          <a:r>
            <a:rPr lang="en-US" sz="2400" b="1" dirty="0">
              <a:solidFill>
                <a:schemeClr val="bg2">
                  <a:lumMod val="90000"/>
                </a:schemeClr>
              </a:solidFill>
            </a:rPr>
            <a:t>9.</a:t>
          </a:r>
          <a:r>
            <a:rPr lang="en-US" sz="2800" b="1" dirty="0">
              <a:solidFill>
                <a:schemeClr val="bg2">
                  <a:lumMod val="90000"/>
                </a:schemeClr>
              </a:solidFill>
            </a:rPr>
            <a:t>Lymphatic System</a:t>
          </a:r>
        </a:p>
        <a:p>
          <a:r>
            <a:rPr lang="en-US" sz="2800" b="1" dirty="0">
              <a:solidFill>
                <a:schemeClr val="bg2">
                  <a:lumMod val="90000"/>
                </a:schemeClr>
              </a:solidFill>
            </a:rPr>
            <a:t> </a:t>
          </a:r>
          <a:r>
            <a:rPr lang="en-US" sz="2400" b="1" dirty="0">
              <a:solidFill>
                <a:schemeClr val="bg2">
                  <a:lumMod val="90000"/>
                </a:schemeClr>
              </a:solidFill>
            </a:rPr>
            <a:t>10. </a:t>
          </a:r>
          <a:r>
            <a:rPr lang="en-US" sz="2800" b="1" dirty="0">
              <a:solidFill>
                <a:schemeClr val="bg2">
                  <a:lumMod val="90000"/>
                </a:schemeClr>
              </a:solidFill>
            </a:rPr>
            <a:t>Digestive System</a:t>
          </a:r>
        </a:p>
        <a:p>
          <a:r>
            <a:rPr lang="en-US" sz="2400" b="1" dirty="0">
              <a:solidFill>
                <a:schemeClr val="bg2">
                  <a:lumMod val="90000"/>
                </a:schemeClr>
              </a:solidFill>
            </a:rPr>
            <a:t>11. </a:t>
          </a:r>
          <a:r>
            <a:rPr lang="en-US" sz="2800" b="1" dirty="0">
              <a:solidFill>
                <a:schemeClr val="bg2">
                  <a:lumMod val="90000"/>
                </a:schemeClr>
              </a:solidFill>
            </a:rPr>
            <a:t>Male &amp; Female Reproductive Systems</a:t>
          </a:r>
        </a:p>
        <a:p>
          <a:endParaRPr lang="en-US" sz="2800" b="1" dirty="0">
            <a:solidFill>
              <a:schemeClr val="bg2">
                <a:lumMod val="90000"/>
              </a:schemeClr>
            </a:solidFill>
          </a:endParaRPr>
        </a:p>
      </dgm:t>
    </dgm:pt>
    <dgm:pt modelId="{9044DB1F-14E1-9541-825C-2FF3B1EF117F}" type="parTrans" cxnId="{ADEB2ABC-D636-E849-AB6F-D30ECB15689A}">
      <dgm:prSet/>
      <dgm:spPr/>
      <dgm:t>
        <a:bodyPr/>
        <a:lstStyle/>
        <a:p>
          <a:endParaRPr lang="en-US"/>
        </a:p>
      </dgm:t>
    </dgm:pt>
    <dgm:pt modelId="{8D62F146-BBE7-F943-806A-FBFCAF92BC3D}" type="sibTrans" cxnId="{ADEB2ABC-D636-E849-AB6F-D30ECB15689A}">
      <dgm:prSet/>
      <dgm:spPr/>
      <dgm:t>
        <a:bodyPr/>
        <a:lstStyle/>
        <a:p>
          <a:endParaRPr lang="en-US"/>
        </a:p>
      </dgm:t>
    </dgm:pt>
    <dgm:pt modelId="{6D8A5CCB-A8A4-CF45-B1FC-DCD0A1E340D0}" type="pres">
      <dgm:prSet presAssocID="{3892D9F4-F0F5-254A-8A3E-0517A7CD377A}" presName="Name0" presStyleCnt="0">
        <dgm:presLayoutVars>
          <dgm:dir/>
          <dgm:resizeHandles val="exact"/>
        </dgm:presLayoutVars>
      </dgm:prSet>
      <dgm:spPr/>
    </dgm:pt>
    <dgm:pt modelId="{CF0C75A4-525D-3844-9261-C227D9C72537}" type="pres">
      <dgm:prSet presAssocID="{A262C6DA-2A61-3D47-B413-63E3BD1D8F18}" presName="node" presStyleLbl="node1" presStyleIdx="0" presStyleCnt="3" custScaleX="178091" custScaleY="100000" custLinFactX="21756" custLinFactNeighborX="100000" custLinFactNeighborY="-2879">
        <dgm:presLayoutVars>
          <dgm:bulletEnabled val="1"/>
        </dgm:presLayoutVars>
      </dgm:prSet>
      <dgm:spPr/>
    </dgm:pt>
    <dgm:pt modelId="{A4057727-D254-454E-99B2-EA70B037C8DD}" type="pres">
      <dgm:prSet presAssocID="{80CF5115-3F46-434C-9CE8-A3F999A2082A}" presName="sibTrans" presStyleCnt="0"/>
      <dgm:spPr/>
    </dgm:pt>
    <dgm:pt modelId="{BFC84634-1AA2-9541-8DE9-513599E4DBE3}" type="pres">
      <dgm:prSet presAssocID="{CCEE7BBA-6B68-2E40-BD9B-C1F2F77FE3E5}" presName="node" presStyleLbl="node1" presStyleIdx="1" presStyleCnt="3" custScaleX="153018" custScaleY="97163" custLinFactNeighborX="74889" custLinFactNeighborY="-1781">
        <dgm:presLayoutVars>
          <dgm:bulletEnabled val="1"/>
        </dgm:presLayoutVars>
      </dgm:prSet>
      <dgm:spPr/>
    </dgm:pt>
    <dgm:pt modelId="{496A9837-DF4B-BD47-9A92-F3DDF6C90524}" type="pres">
      <dgm:prSet presAssocID="{0A3925BA-6091-5F48-837C-BE409C5328B6}" presName="sibTrans" presStyleCnt="0"/>
      <dgm:spPr/>
    </dgm:pt>
    <dgm:pt modelId="{05F15E59-99E5-3546-8FD9-A4096A66358C}" type="pres">
      <dgm:prSet presAssocID="{1A611016-3E19-1745-92FC-6CCE7A2505E3}" presName="node" presStyleLbl="node1" presStyleIdx="2" presStyleCnt="3" custScaleX="137135" custScaleY="85226" custLinFactX="-3771" custLinFactNeighborX="-100000" custLinFactNeighborY="-7048">
        <dgm:presLayoutVars>
          <dgm:bulletEnabled val="1"/>
        </dgm:presLayoutVars>
      </dgm:prSet>
      <dgm:spPr/>
    </dgm:pt>
  </dgm:ptLst>
  <dgm:cxnLst>
    <dgm:cxn modelId="{397AFD01-BF37-1545-932E-318CF9EE5D26}" type="presOf" srcId="{CCEE7BBA-6B68-2E40-BD9B-C1F2F77FE3E5}" destId="{BFC84634-1AA2-9541-8DE9-513599E4DBE3}" srcOrd="0" destOrd="0" presId="urn:microsoft.com/office/officeart/2005/8/layout/hList6"/>
    <dgm:cxn modelId="{9F4EC228-C202-F24A-9592-AF75F5CB74A0}" type="presOf" srcId="{A262C6DA-2A61-3D47-B413-63E3BD1D8F18}" destId="{CF0C75A4-525D-3844-9261-C227D9C72537}" srcOrd="0" destOrd="0" presId="urn:microsoft.com/office/officeart/2005/8/layout/hList6"/>
    <dgm:cxn modelId="{74FC7E62-B8E8-694D-A752-F5AB6EFA482F}" type="presOf" srcId="{1A611016-3E19-1745-92FC-6CCE7A2505E3}" destId="{05F15E59-99E5-3546-8FD9-A4096A66358C}" srcOrd="0" destOrd="0" presId="urn:microsoft.com/office/officeart/2005/8/layout/hList6"/>
    <dgm:cxn modelId="{AD423F64-F206-2341-B64F-CD4D8F532847}" type="presOf" srcId="{3892D9F4-F0F5-254A-8A3E-0517A7CD377A}" destId="{6D8A5CCB-A8A4-CF45-B1FC-DCD0A1E340D0}" srcOrd="0" destOrd="0" presId="urn:microsoft.com/office/officeart/2005/8/layout/hList6"/>
    <dgm:cxn modelId="{19E94C7A-BED5-CA45-988B-5C182517C53D}" srcId="{3892D9F4-F0F5-254A-8A3E-0517A7CD377A}" destId="{CCEE7BBA-6B68-2E40-BD9B-C1F2F77FE3E5}" srcOrd="1" destOrd="0" parTransId="{85241CE8-FED7-0442-8E33-4E2FDBCD7119}" sibTransId="{0A3925BA-6091-5F48-837C-BE409C5328B6}"/>
    <dgm:cxn modelId="{BB5BD5A6-AF3B-8F43-B390-6C29791A3C52}" srcId="{3892D9F4-F0F5-254A-8A3E-0517A7CD377A}" destId="{A262C6DA-2A61-3D47-B413-63E3BD1D8F18}" srcOrd="0" destOrd="0" parTransId="{21B082F0-49F0-5B4F-A048-4D6DE6E93D8B}" sibTransId="{80CF5115-3F46-434C-9CE8-A3F999A2082A}"/>
    <dgm:cxn modelId="{ADEB2ABC-D636-E849-AB6F-D30ECB15689A}" srcId="{3892D9F4-F0F5-254A-8A3E-0517A7CD377A}" destId="{1A611016-3E19-1745-92FC-6CCE7A2505E3}" srcOrd="2" destOrd="0" parTransId="{9044DB1F-14E1-9541-825C-2FF3B1EF117F}" sibTransId="{8D62F146-BBE7-F943-806A-FBFCAF92BC3D}"/>
    <dgm:cxn modelId="{18222454-0ACB-5944-8837-BFBE12462564}" type="presParOf" srcId="{6D8A5CCB-A8A4-CF45-B1FC-DCD0A1E340D0}" destId="{CF0C75A4-525D-3844-9261-C227D9C72537}" srcOrd="0" destOrd="0" presId="urn:microsoft.com/office/officeart/2005/8/layout/hList6"/>
    <dgm:cxn modelId="{00F5D81B-DF36-8447-ADFB-06EC6EA6FDD7}" type="presParOf" srcId="{6D8A5CCB-A8A4-CF45-B1FC-DCD0A1E340D0}" destId="{A4057727-D254-454E-99B2-EA70B037C8DD}" srcOrd="1" destOrd="0" presId="urn:microsoft.com/office/officeart/2005/8/layout/hList6"/>
    <dgm:cxn modelId="{01636D16-36FA-EF4B-9BA6-9A94B4A21A58}" type="presParOf" srcId="{6D8A5CCB-A8A4-CF45-B1FC-DCD0A1E340D0}" destId="{BFC84634-1AA2-9541-8DE9-513599E4DBE3}" srcOrd="2" destOrd="0" presId="urn:microsoft.com/office/officeart/2005/8/layout/hList6"/>
    <dgm:cxn modelId="{D5E293AE-B5F5-C34A-820B-5BB789D4AD32}" type="presParOf" srcId="{6D8A5CCB-A8A4-CF45-B1FC-DCD0A1E340D0}" destId="{496A9837-DF4B-BD47-9A92-F3DDF6C90524}" srcOrd="3" destOrd="0" presId="urn:microsoft.com/office/officeart/2005/8/layout/hList6"/>
    <dgm:cxn modelId="{3D851367-A5CF-EE4C-AA36-4696330AC3D8}" type="presParOf" srcId="{6D8A5CCB-A8A4-CF45-B1FC-DCD0A1E340D0}" destId="{05F15E59-99E5-3546-8FD9-A4096A66358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CCD66-3E36-2146-8B84-6CDF990FE6F6}">
      <dsp:nvSpPr>
        <dsp:cNvPr id="0" name=""/>
        <dsp:cNvSpPr/>
      </dsp:nvSpPr>
      <dsp:spPr>
        <a:xfrm>
          <a:off x="2976013" y="0"/>
          <a:ext cx="4712677" cy="4712677"/>
        </a:xfrm>
        <a:prstGeom prst="ellipse">
          <a:avLst/>
        </a:prstGeom>
        <a:solidFill>
          <a:schemeClr val="accent6">
            <a:shade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Level of Living Organisms. </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1. Atom</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2. Molecule</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3.  Cell</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4. Tissue</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5.Organ</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6.Organ System</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7.Organizem</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8.Populate</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9. Community</a:t>
          </a:r>
        </a:p>
        <a:p>
          <a:pPr marL="0" lvl="0" indent="0" algn="ctr" defTabSz="800100">
            <a:lnSpc>
              <a:spcPct val="90000"/>
            </a:lnSpc>
            <a:spcBef>
              <a:spcPct val="0"/>
            </a:spcBef>
            <a:spcAft>
              <a:spcPct val="35000"/>
            </a:spcAft>
            <a:buNone/>
          </a:pPr>
          <a:r>
            <a:rPr lang="en-US" sz="1800" b="1" kern="1200" dirty="0">
              <a:solidFill>
                <a:srgbClr val="FFC000"/>
              </a:solidFill>
              <a:latin typeface="Times New Roman" panose="02020603050405020304" pitchFamily="18" charset="0"/>
              <a:cs typeface="Times New Roman" panose="02020603050405020304" pitchFamily="18" charset="0"/>
            </a:rPr>
            <a:t>10. Biosphere.(</a:t>
          </a:r>
          <a:r>
            <a:rPr lang="en-US" sz="1800" b="1" kern="1200" dirty="0" err="1">
              <a:solidFill>
                <a:srgbClr val="FFC000"/>
              </a:solidFill>
              <a:latin typeface="Times New Roman" panose="02020603050405020304" pitchFamily="18" charset="0"/>
              <a:cs typeface="Times New Roman" panose="02020603050405020304" pitchFamily="18" charset="0"/>
            </a:rPr>
            <a:t>Echosystem</a:t>
          </a:r>
          <a:r>
            <a:rPr lang="en-US" sz="1800" b="1" kern="1200" dirty="0">
              <a:solidFill>
                <a:srgbClr val="FFC000"/>
              </a:solidFill>
              <a:latin typeface="Times New Roman" panose="02020603050405020304" pitchFamily="18" charset="0"/>
              <a:cs typeface="Times New Roman" panose="02020603050405020304" pitchFamily="18" charset="0"/>
            </a:rPr>
            <a:t>)  </a:t>
          </a:r>
        </a:p>
      </dsp:txBody>
      <dsp:txXfrm>
        <a:off x="3666168" y="1178169"/>
        <a:ext cx="3332365" cy="23563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C75A4-525D-3844-9261-C227D9C72537}">
      <dsp:nvSpPr>
        <dsp:cNvPr id="0" name=""/>
        <dsp:cNvSpPr/>
      </dsp:nvSpPr>
      <dsp:spPr>
        <a:xfrm rot="16200000">
          <a:off x="406647" y="295992"/>
          <a:ext cx="4844109" cy="425212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90000"/>
            </a:lnSpc>
            <a:spcBef>
              <a:spcPct val="0"/>
            </a:spcBef>
            <a:spcAft>
              <a:spcPct val="35000"/>
            </a:spcAft>
            <a:buNone/>
          </a:pPr>
          <a:endParaRPr lang="en-US" sz="2400" b="1" kern="1200" dirty="0">
            <a:solidFill>
              <a:schemeClr val="accent3">
                <a:lumMod val="40000"/>
                <a:lumOff val="60000"/>
              </a:schemeClr>
            </a:solidFill>
          </a:endParaRPr>
        </a:p>
        <a:p>
          <a:pPr marL="0" lvl="0" indent="0" algn="ctr" defTabSz="1066800">
            <a:lnSpc>
              <a:spcPct val="90000"/>
            </a:lnSpc>
            <a:spcBef>
              <a:spcPct val="0"/>
            </a:spcBef>
            <a:spcAft>
              <a:spcPct val="35000"/>
            </a:spcAft>
            <a:buNone/>
          </a:pPr>
          <a:r>
            <a:rPr lang="en-US" sz="2400" b="1" kern="1200" dirty="0">
              <a:solidFill>
                <a:schemeClr val="accent3">
                  <a:lumMod val="40000"/>
                  <a:lumOff val="60000"/>
                </a:schemeClr>
              </a:solidFill>
            </a:rPr>
            <a:t>1.</a:t>
          </a:r>
          <a:r>
            <a:rPr lang="en-US" sz="2800" b="1" kern="1200" dirty="0">
              <a:solidFill>
                <a:schemeClr val="bg2">
                  <a:lumMod val="90000"/>
                </a:schemeClr>
              </a:solidFill>
            </a:rPr>
            <a:t>Integumentary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2.</a:t>
          </a:r>
          <a:r>
            <a:rPr lang="en-US" sz="2800" b="1" kern="1200" dirty="0">
              <a:solidFill>
                <a:schemeClr val="bg2">
                  <a:lumMod val="90000"/>
                </a:schemeClr>
              </a:solidFill>
            </a:rPr>
            <a:t>Skeletal System </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3.</a:t>
          </a:r>
          <a:r>
            <a:rPr lang="en-US" sz="2800" b="1" kern="1200" dirty="0">
              <a:solidFill>
                <a:schemeClr val="bg2">
                  <a:lumMod val="90000"/>
                </a:schemeClr>
              </a:solidFill>
            </a:rPr>
            <a:t>Muscular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4.</a:t>
          </a:r>
          <a:r>
            <a:rPr lang="en-US" sz="2800" b="1" kern="1200" dirty="0">
              <a:solidFill>
                <a:schemeClr val="bg2">
                  <a:lumMod val="90000"/>
                </a:schemeClr>
              </a:solidFill>
            </a:rPr>
            <a:t>Nervous System</a:t>
          </a:r>
        </a:p>
        <a:p>
          <a:pPr marL="0" lvl="0" indent="0" algn="ctr" defTabSz="1066800">
            <a:lnSpc>
              <a:spcPct val="90000"/>
            </a:lnSpc>
            <a:spcBef>
              <a:spcPct val="0"/>
            </a:spcBef>
            <a:spcAft>
              <a:spcPct val="35000"/>
            </a:spcAft>
            <a:buNone/>
          </a:pPr>
          <a:endParaRPr lang="en-US" sz="3200" b="1" kern="1200" dirty="0">
            <a:solidFill>
              <a:schemeClr val="accent3">
                <a:lumMod val="40000"/>
                <a:lumOff val="60000"/>
              </a:schemeClr>
            </a:solidFill>
          </a:endParaRPr>
        </a:p>
      </dsp:txBody>
      <dsp:txXfrm rot="5400000">
        <a:off x="702640" y="968821"/>
        <a:ext cx="4252123" cy="2906465"/>
      </dsp:txXfrm>
    </dsp:sp>
    <dsp:sp modelId="{BFC84634-1AA2-9541-8DE9-513599E4DBE3}">
      <dsp:nvSpPr>
        <dsp:cNvPr id="0" name=""/>
        <dsp:cNvSpPr/>
      </dsp:nvSpPr>
      <dsp:spPr>
        <a:xfrm rot="16200000">
          <a:off x="4042817" y="526602"/>
          <a:ext cx="4706681" cy="3653477"/>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90000"/>
            </a:lnSpc>
            <a:spcBef>
              <a:spcPct val="0"/>
            </a:spcBef>
            <a:spcAft>
              <a:spcPct val="35000"/>
            </a:spcAft>
            <a:buNone/>
          </a:pPr>
          <a:endParaRPr lang="en-US" sz="2400" b="1" kern="1200" dirty="0">
            <a:solidFill>
              <a:schemeClr val="bg2">
                <a:lumMod val="90000"/>
              </a:schemeClr>
            </a:solidFill>
          </a:endParaRP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5</a:t>
          </a:r>
          <a:r>
            <a:rPr lang="en-US" sz="2000" b="1" kern="1200" dirty="0">
              <a:solidFill>
                <a:schemeClr val="bg2">
                  <a:lumMod val="90000"/>
                </a:schemeClr>
              </a:solidFill>
            </a:rPr>
            <a:t>.</a:t>
          </a:r>
          <a:r>
            <a:rPr lang="en-US" sz="2800" b="1" kern="1200" dirty="0">
              <a:solidFill>
                <a:schemeClr val="bg2">
                  <a:lumMod val="90000"/>
                </a:schemeClr>
              </a:solidFill>
            </a:rPr>
            <a:t>Endocrine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6.</a:t>
          </a:r>
          <a:r>
            <a:rPr lang="en-US" sz="2800" b="1" kern="1200" dirty="0">
              <a:solidFill>
                <a:schemeClr val="bg2">
                  <a:lumMod val="90000"/>
                </a:schemeClr>
              </a:solidFill>
            </a:rPr>
            <a:t>Cardiovascular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7. </a:t>
          </a:r>
          <a:r>
            <a:rPr lang="en-US" sz="2800" b="1" kern="1200" dirty="0">
              <a:solidFill>
                <a:schemeClr val="bg2">
                  <a:lumMod val="90000"/>
                </a:schemeClr>
              </a:solidFill>
            </a:rPr>
            <a:t>Urinary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8.</a:t>
          </a:r>
          <a:r>
            <a:rPr lang="en-US" sz="2800" b="1" kern="1200" dirty="0">
              <a:solidFill>
                <a:schemeClr val="bg2">
                  <a:lumMod val="90000"/>
                </a:schemeClr>
              </a:solidFill>
            </a:rPr>
            <a:t>Respiratory System</a:t>
          </a:r>
        </a:p>
        <a:p>
          <a:pPr marL="0" lvl="0" indent="0" algn="ctr" defTabSz="1066800">
            <a:lnSpc>
              <a:spcPct val="90000"/>
            </a:lnSpc>
            <a:spcBef>
              <a:spcPct val="0"/>
            </a:spcBef>
            <a:spcAft>
              <a:spcPct val="35000"/>
            </a:spcAft>
            <a:buNone/>
          </a:pPr>
          <a:endParaRPr lang="en-US" sz="2800" b="1" kern="1200" dirty="0">
            <a:solidFill>
              <a:schemeClr val="bg2">
                <a:lumMod val="90000"/>
              </a:schemeClr>
            </a:solidFill>
          </a:endParaRPr>
        </a:p>
      </dsp:txBody>
      <dsp:txXfrm rot="5400000">
        <a:off x="4569419" y="941336"/>
        <a:ext cx="3653477" cy="2824009"/>
      </dsp:txXfrm>
    </dsp:sp>
    <dsp:sp modelId="{05F15E59-99E5-3546-8FD9-A4096A66358C}">
      <dsp:nvSpPr>
        <dsp:cNvPr id="0" name=""/>
        <dsp:cNvSpPr/>
      </dsp:nvSpPr>
      <dsp:spPr>
        <a:xfrm rot="16200000">
          <a:off x="7571662" y="443515"/>
          <a:ext cx="4128440" cy="327425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90000"/>
            </a:lnSpc>
            <a:spcBef>
              <a:spcPct val="0"/>
            </a:spcBef>
            <a:spcAft>
              <a:spcPct val="35000"/>
            </a:spcAft>
            <a:buNone/>
          </a:pPr>
          <a:endParaRPr lang="en-US" sz="2400" b="1" kern="1200" dirty="0">
            <a:solidFill>
              <a:schemeClr val="bg2">
                <a:lumMod val="90000"/>
              </a:schemeClr>
            </a:solidFill>
          </a:endParaRP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9.</a:t>
          </a:r>
          <a:r>
            <a:rPr lang="en-US" sz="2800" b="1" kern="1200" dirty="0">
              <a:solidFill>
                <a:schemeClr val="bg2">
                  <a:lumMod val="90000"/>
                </a:schemeClr>
              </a:solidFill>
            </a:rPr>
            <a:t>Lymphatic System</a:t>
          </a:r>
        </a:p>
        <a:p>
          <a:pPr marL="0" lvl="0" indent="0" algn="ctr" defTabSz="1066800">
            <a:lnSpc>
              <a:spcPct val="90000"/>
            </a:lnSpc>
            <a:spcBef>
              <a:spcPct val="0"/>
            </a:spcBef>
            <a:spcAft>
              <a:spcPct val="35000"/>
            </a:spcAft>
            <a:buNone/>
          </a:pPr>
          <a:r>
            <a:rPr lang="en-US" sz="2800" b="1" kern="1200" dirty="0">
              <a:solidFill>
                <a:schemeClr val="bg2">
                  <a:lumMod val="90000"/>
                </a:schemeClr>
              </a:solidFill>
            </a:rPr>
            <a:t> </a:t>
          </a:r>
          <a:r>
            <a:rPr lang="en-US" sz="2400" b="1" kern="1200" dirty="0">
              <a:solidFill>
                <a:schemeClr val="bg2">
                  <a:lumMod val="90000"/>
                </a:schemeClr>
              </a:solidFill>
            </a:rPr>
            <a:t>10. </a:t>
          </a:r>
          <a:r>
            <a:rPr lang="en-US" sz="2800" b="1" kern="1200" dirty="0">
              <a:solidFill>
                <a:schemeClr val="bg2">
                  <a:lumMod val="90000"/>
                </a:schemeClr>
              </a:solidFill>
            </a:rPr>
            <a:t>Digestive System</a:t>
          </a:r>
        </a:p>
        <a:p>
          <a:pPr marL="0" lvl="0" indent="0" algn="ctr" defTabSz="1066800">
            <a:lnSpc>
              <a:spcPct val="90000"/>
            </a:lnSpc>
            <a:spcBef>
              <a:spcPct val="0"/>
            </a:spcBef>
            <a:spcAft>
              <a:spcPct val="35000"/>
            </a:spcAft>
            <a:buNone/>
          </a:pPr>
          <a:r>
            <a:rPr lang="en-US" sz="2400" b="1" kern="1200" dirty="0">
              <a:solidFill>
                <a:schemeClr val="bg2">
                  <a:lumMod val="90000"/>
                </a:schemeClr>
              </a:solidFill>
            </a:rPr>
            <a:t>11. </a:t>
          </a:r>
          <a:r>
            <a:rPr lang="en-US" sz="2800" b="1" kern="1200" dirty="0">
              <a:solidFill>
                <a:schemeClr val="bg2">
                  <a:lumMod val="90000"/>
                </a:schemeClr>
              </a:solidFill>
            </a:rPr>
            <a:t>Male &amp; Female Reproductive Systems</a:t>
          </a:r>
        </a:p>
        <a:p>
          <a:pPr marL="0" lvl="0" indent="0" algn="ctr" defTabSz="1066800">
            <a:lnSpc>
              <a:spcPct val="90000"/>
            </a:lnSpc>
            <a:spcBef>
              <a:spcPct val="0"/>
            </a:spcBef>
            <a:spcAft>
              <a:spcPct val="35000"/>
            </a:spcAft>
            <a:buNone/>
          </a:pPr>
          <a:endParaRPr lang="en-US" sz="2800" b="1" kern="1200" dirty="0">
            <a:solidFill>
              <a:schemeClr val="bg2">
                <a:lumMod val="90000"/>
              </a:schemeClr>
            </a:solidFill>
          </a:endParaRPr>
        </a:p>
      </dsp:txBody>
      <dsp:txXfrm rot="5400000">
        <a:off x="7998756" y="842109"/>
        <a:ext cx="3274253" cy="247706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D1DE-DEFD-7631-8464-A4E72788AB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05AB88-451E-CD71-FA06-12FBF32FB6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7AADCD-01DB-AD83-4577-DF7ACC750653}"/>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C5122B9F-EB61-92CB-6D31-8274F69F77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8C95A5-A16E-1E23-0D5A-46B6CBF923D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6514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A0351-5A72-B45E-2538-2D83038DC8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B09732-A210-F417-D0B7-0308F1C74F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C926D-355C-D18D-4662-13E2C0876115}"/>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769BB21F-24B4-3194-FA1A-C6D19492A1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221BEF-2C25-033D-5B90-62F8328A89E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538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BF22-F9D9-B695-14B1-CB175BD512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74C5C9-B97D-BFA2-9D82-EB3836CC1D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B5ACBC-E2F2-C0A3-F1CC-861D596DD853}"/>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86C1B81C-1E3D-CE2E-2967-9AE6608E8A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486BAB-063E-B708-220D-B34C2EAEA43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8174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2D48-5CA7-F9CB-447F-E2789E3F5D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6BD05-68AB-D217-ECC5-FB8B0778AA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CD7B11-3207-8982-C391-880F254DBE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F3926A-4D15-355E-39DE-5B970D3C79F4}"/>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6" name="Footer Placeholder 5">
            <a:extLst>
              <a:ext uri="{FF2B5EF4-FFF2-40B4-BE49-F238E27FC236}">
                <a16:creationId xmlns:a16="http://schemas.microsoft.com/office/drawing/2014/main" id="{A67D5C02-E162-AFEF-9978-120657E6615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3D6A43E-4D80-50B0-FB5E-8332667016C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455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47DA-0F17-D44D-F3C7-EFB4601F84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2F1E8B-410D-1C47-4A7D-FBC0747EE5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433ED5-12B8-2373-532B-1B464FF019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3B85F9-6AF1-C579-A22D-2963BBD2A9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C9A5D6-5F4C-8790-BC37-6EAA694357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5DB1E1-EDBD-25A8-5ACA-4B4E0CCCFDD3}"/>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8" name="Footer Placeholder 7">
            <a:extLst>
              <a:ext uri="{FF2B5EF4-FFF2-40B4-BE49-F238E27FC236}">
                <a16:creationId xmlns:a16="http://schemas.microsoft.com/office/drawing/2014/main" id="{5E9861AE-10E7-316B-88D6-BCD9558C65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1ECED86-3AB9-99FB-D3CF-0EAC941CE6B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777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7DDC-D232-B40A-E4AB-9BE530977A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DE3E-202C-4163-72FC-D7A63FE11918}"/>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4" name="Footer Placeholder 3">
            <a:extLst>
              <a:ext uri="{FF2B5EF4-FFF2-40B4-BE49-F238E27FC236}">
                <a16:creationId xmlns:a16="http://schemas.microsoft.com/office/drawing/2014/main" id="{F79F6762-8FD3-59CB-47B0-66B2A2E7CBC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1B8E7D4-2C23-3289-2A30-2B9A05D844C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9941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AAF4E2-C4C1-A68B-01D0-2D76CAD90563}"/>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3" name="Footer Placeholder 2">
            <a:extLst>
              <a:ext uri="{FF2B5EF4-FFF2-40B4-BE49-F238E27FC236}">
                <a16:creationId xmlns:a16="http://schemas.microsoft.com/office/drawing/2014/main" id="{90E583C6-5D46-5E80-BF6D-ACD79C87F56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2DFC613-347E-22F6-36C8-2100CFDE6EE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591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90B3-4138-8AC2-2AAC-12FFDFB9F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233C3-63B0-F791-4FDD-FCB9E3B6CA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014F39-324C-F958-9CA2-2EC50DE02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CE31B3-6CE2-1066-DB25-D93CA7B31F1B}"/>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6" name="Footer Placeholder 5">
            <a:extLst>
              <a:ext uri="{FF2B5EF4-FFF2-40B4-BE49-F238E27FC236}">
                <a16:creationId xmlns:a16="http://schemas.microsoft.com/office/drawing/2014/main" id="{4B6A5704-804B-42FE-87F9-75D3D49BF4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AA54AE-91A0-145F-D53B-D5BF197872C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827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52EF-28F9-A418-A67A-4E85F93697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CD19B2-111E-B3FC-EB2F-7D737D4A9F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2E3F3F-B327-0916-6C25-3BCB1FD5AB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4DD1B9-DE6C-EE94-F617-B0AF2DE8DF7E}"/>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6" name="Footer Placeholder 5">
            <a:extLst>
              <a:ext uri="{FF2B5EF4-FFF2-40B4-BE49-F238E27FC236}">
                <a16:creationId xmlns:a16="http://schemas.microsoft.com/office/drawing/2014/main" id="{7B96E75A-050C-8E0F-61CD-5E04E6E6EF7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4022F3-2D69-B70A-34A2-D6DED5F600E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9060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AD4D-519E-3463-2303-F1664E6F4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D08D7E-59F8-6204-FB8B-8C677140D2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8DE3E-07E9-8E0B-2F4C-F1C2E860ADB9}"/>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249B579F-60FB-7CE1-4099-8C5C20EB3D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F99804-B484-F661-B57A-F67856E5C99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774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8858D9-3C94-9DEE-DEAA-18ED8C5C40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44B451-E984-902A-E3C0-810DD73CDC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91892-B368-360E-DF0A-279686EE0F15}"/>
              </a:ext>
            </a:extLst>
          </p:cNvPr>
          <p:cNvSpPr>
            <a:spLocks noGrp="1"/>
          </p:cNvSpPr>
          <p:nvPr>
            <p:ph type="dt" sz="half" idx="10"/>
          </p:nvPr>
        </p:nvSpPr>
        <p:spPr/>
        <p:txBody>
          <a:body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D2E3AF01-797F-2CF8-91AB-7F54FC3DCF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2E05B9-DA55-EC12-8DAB-056BCA3404F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573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83C0A2-2E15-390F-147F-47EDFF6AF1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B59235-C2E7-BBEF-8E5F-1E5F84B7C2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8E7488-55B7-BC3D-34AB-D9B9CB1393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9/22/25</a:t>
            </a:fld>
            <a:endParaRPr lang="en-US" dirty="0"/>
          </a:p>
        </p:txBody>
      </p:sp>
      <p:sp>
        <p:nvSpPr>
          <p:cNvPr id="5" name="Footer Placeholder 4">
            <a:extLst>
              <a:ext uri="{FF2B5EF4-FFF2-40B4-BE49-F238E27FC236}">
                <a16:creationId xmlns:a16="http://schemas.microsoft.com/office/drawing/2014/main" id="{DAF3A68B-72B7-1100-16CA-7E219A866B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B35BCD1-6E45-2940-6ADF-D16B2132C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9152972"/>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diagramLayout" Target="../diagrams/layout1.xml"/><Relationship Id="rId7" Type="http://schemas.openxmlformats.org/officeDocument/2006/relationships/hyperlink" Target="https://commons.wikimedia.org/wiki/File:Simple_diagram_of_plant_cell_(en).svg" TargetMode="Externa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hyperlink" Target="https://jwiki.kr/wiki/index.php/Chlorine" TargetMode="External"/><Relationship Id="rId7" Type="http://schemas.openxmlformats.org/officeDocument/2006/relationships/hyperlink" Target="https://courses.lumenlearning.com/boundless-ap/chapter/atomic-structure/"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commons.wikimedia.org/wiki/File:Electron_shell_011_sodium.png"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chemistry.stackexchange.com/questions/34119/number-of-atoms-in-nacl" TargetMode="External"/><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ed.libretexts.org/Bookshelves/Nutrition/Book:_Nutrition_Science_and_Everyday_Application_(Callahan_Leonard_and_Powell)/03:_Molecules_of_Life-_Photosynthesis_Digestion_and_Metabolism/3.02:_Organization_of_Life"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courses.lumenlearning.com/suny-ap1/chapter/epithelial-tissue/" TargetMode="External"/><Relationship Id="rId7" Type="http://schemas.openxmlformats.org/officeDocument/2006/relationships/hyperlink" Target="https://philschatz.com/anatomy-book/contents/m46509.html"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hyperlink" Target="https://philschatz.com/anatomy-book/contents/m46049.html"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7.jpg"/><Relationship Id="rId9" Type="http://schemas.openxmlformats.org/officeDocument/2006/relationships/hyperlink" Target="https://open.oregonstate.education/aandp/chapter/10-2-skeletal-muscl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hyperlink" Target="https://www.biologycorner.com/APbiology/intro/notes_ch1_life.html"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flickr.com/photos/121935927@N06/13578822655/"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ourses.lumenlearning.com/wm-nmbiology2/chapter/levels-of-organization-of-living-things/"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8114-BB18-DA06-1851-09055E6A1EEF}"/>
              </a:ext>
            </a:extLst>
          </p:cNvPr>
          <p:cNvSpPr>
            <a:spLocks noGrp="1"/>
          </p:cNvSpPr>
          <p:nvPr>
            <p:ph type="ctrTitle"/>
          </p:nvPr>
        </p:nvSpPr>
        <p:spPr>
          <a:xfrm>
            <a:off x="240054" y="121322"/>
            <a:ext cx="10944071" cy="2281328"/>
          </a:xfrm>
        </p:spPr>
        <p:txBody>
          <a:bodyPr>
            <a:noAutofit/>
          </a:bodyPr>
          <a:lstStyle/>
          <a:p>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br>
              <a:rPr lang="en-US" sz="1600" b="1" i="1" dirty="0">
                <a:solidFill>
                  <a:schemeClr val="accent1">
                    <a:lumMod val="50000"/>
                  </a:schemeClr>
                </a:solidFill>
                <a:latin typeface="Times New Roman" panose="02020603050405020304" pitchFamily="18" charset="0"/>
                <a:cs typeface="Times New Roman" panose="02020603050405020304" pitchFamily="18" charset="0"/>
              </a:rPr>
            </a:br>
            <a:r>
              <a:rPr lang="en-US" sz="3200" b="1" i="1" dirty="0">
                <a:solidFill>
                  <a:schemeClr val="accent1">
                    <a:lumMod val="50000"/>
                  </a:schemeClr>
                </a:solidFill>
                <a:latin typeface="Times New Roman" panose="02020603050405020304" pitchFamily="18" charset="0"/>
                <a:cs typeface="Times New Roman" panose="02020603050405020304" pitchFamily="18" charset="0"/>
              </a:rPr>
              <a:t>Human Biology</a:t>
            </a:r>
            <a:r>
              <a:rPr lang="en-US" sz="3200" b="1" dirty="0">
                <a:solidFill>
                  <a:schemeClr val="accent1">
                    <a:lumMod val="50000"/>
                  </a:schemeClr>
                </a:solidFill>
                <a:latin typeface="Times New Roman" panose="02020603050405020304" pitchFamily="18" charset="0"/>
                <a:cs typeface="Times New Roman" panose="02020603050405020304" pitchFamily="18" charset="0"/>
              </a:rPr>
              <a:t>.</a:t>
            </a: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2400" b="1" dirty="0">
                <a:solidFill>
                  <a:schemeClr val="accent6">
                    <a:lumMod val="50000"/>
                  </a:schemeClr>
                </a:solidFill>
                <a:latin typeface="Times New Roman" panose="02020603050405020304" pitchFamily="18" charset="0"/>
                <a:cs typeface="Times New Roman" panose="02020603050405020304" pitchFamily="18" charset="0"/>
              </a:rPr>
              <a:t>Biology </a:t>
            </a:r>
            <a:r>
              <a:rPr lang="en-US" sz="2400" dirty="0">
                <a:latin typeface="Times New Roman" panose="02020603050405020304" pitchFamily="18" charset="0"/>
                <a:cs typeface="Times New Roman" panose="02020603050405020304" pitchFamily="18" charset="0"/>
              </a:rPr>
              <a:t>is derived from the </a:t>
            </a:r>
            <a:r>
              <a:rPr lang="en-US" sz="2400" b="1" i="1" dirty="0">
                <a:solidFill>
                  <a:schemeClr val="accent1">
                    <a:lumMod val="50000"/>
                  </a:schemeClr>
                </a:solidFill>
                <a:latin typeface="Times New Roman" panose="02020603050405020304" pitchFamily="18" charset="0"/>
                <a:cs typeface="Times New Roman" panose="02020603050405020304" pitchFamily="18" charset="0"/>
              </a:rPr>
              <a:t>Greek </a:t>
            </a:r>
            <a:r>
              <a:rPr lang="en-US" sz="2400" dirty="0">
                <a:latin typeface="Times New Roman" panose="02020603050405020304" pitchFamily="18" charset="0"/>
                <a:cs typeface="Times New Roman" panose="02020603050405020304" pitchFamily="18" charset="0"/>
              </a:rPr>
              <a:t>word/</a:t>
            </a:r>
            <a:r>
              <a:rPr lang="en-US" sz="2400" b="1" i="1" dirty="0">
                <a:solidFill>
                  <a:schemeClr val="accent1">
                    <a:lumMod val="50000"/>
                  </a:schemeClr>
                </a:solidFill>
                <a:latin typeface="Times New Roman" panose="02020603050405020304" pitchFamily="18" charset="0"/>
                <a:cs typeface="Times New Roman" panose="02020603050405020304" pitchFamily="18" charset="0"/>
              </a:rPr>
              <a:t>bios</a:t>
            </a:r>
            <a:r>
              <a:rPr lang="en-US" sz="2400" dirty="0">
                <a:latin typeface="Times New Roman" panose="02020603050405020304" pitchFamily="18" charset="0"/>
                <a:cs typeface="Times New Roman" panose="02020603050405020304" pitchFamily="18" charset="0"/>
              </a:rPr>
              <a:t>/meaning/</a:t>
            </a:r>
            <a:r>
              <a:rPr lang="en-US" sz="2400" b="1" dirty="0">
                <a:solidFill>
                  <a:schemeClr val="accent1">
                    <a:lumMod val="50000"/>
                  </a:schemeClr>
                </a:solidFill>
                <a:latin typeface="Times New Roman" panose="02020603050405020304" pitchFamily="18" charset="0"/>
                <a:cs typeface="Times New Roman" panose="02020603050405020304" pitchFamily="18" charset="0"/>
              </a:rPr>
              <a:t>life</a:t>
            </a:r>
            <a:r>
              <a:rPr lang="en-US" sz="2400" dirty="0">
                <a:latin typeface="Times New Roman" panose="02020603050405020304" pitchFamily="18" charset="0"/>
                <a:cs typeface="Times New Roman" panose="02020603050405020304" pitchFamily="18" charset="0"/>
              </a:rPr>
              <a:t> and </a:t>
            </a:r>
            <a:r>
              <a:rPr lang="en-US" sz="2400" b="1" i="1" dirty="0">
                <a:solidFill>
                  <a:schemeClr val="accent1">
                    <a:lumMod val="50000"/>
                  </a:schemeClr>
                </a:solidFill>
                <a:latin typeface="Times New Roman" panose="02020603050405020304" pitchFamily="18" charset="0"/>
                <a:cs typeface="Times New Roman" panose="02020603050405020304" pitchFamily="18" charset="0"/>
              </a:rPr>
              <a:t>logos</a:t>
            </a:r>
            <a:r>
              <a:rPr lang="en-US" sz="2400" dirty="0">
                <a:latin typeface="Times New Roman" panose="02020603050405020304" pitchFamily="18" charset="0"/>
                <a:cs typeface="Times New Roman" panose="02020603050405020304" pitchFamily="18" charset="0"/>
              </a:rPr>
              <a:t>/meaning/</a:t>
            </a:r>
            <a:r>
              <a:rPr lang="en-US" sz="2400" b="1" dirty="0">
                <a:solidFill>
                  <a:schemeClr val="accent1">
                    <a:lumMod val="50000"/>
                  </a:schemeClr>
                </a:solidFill>
                <a:latin typeface="Times New Roman" panose="02020603050405020304" pitchFamily="18" charset="0"/>
                <a:cs typeface="Times New Roman" panose="02020603050405020304" pitchFamily="18" charset="0"/>
              </a:rPr>
              <a:t>study</a:t>
            </a:r>
            <a:r>
              <a:rPr lang="en-US" sz="2400" dirty="0">
                <a:latin typeface="Times New Roman" panose="02020603050405020304" pitchFamily="18" charset="0"/>
                <a:cs typeface="Times New Roman" panose="02020603050405020304" pitchFamily="18" charset="0"/>
              </a:rPr>
              <a:t>/and is defined as the science of life and living organisms. An organisms is a living entity consisting of one cell e.g. bacteria, or several cells e.g. animals, plans and fungi.</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Aspect of biological science range from the study of molecular mechanisms in cells, to the classification and </a:t>
            </a:r>
            <a:r>
              <a:rPr lang="en-US" sz="2400" dirty="0" err="1">
                <a:latin typeface="Times New Roman" panose="02020603050405020304" pitchFamily="18" charset="0"/>
                <a:cs typeface="Times New Roman" panose="02020603050405020304" pitchFamily="18" charset="0"/>
              </a:rPr>
              <a:t>behaviour</a:t>
            </a:r>
            <a:r>
              <a:rPr lang="en-US" sz="2400" dirty="0">
                <a:latin typeface="Times New Roman" panose="02020603050405020304" pitchFamily="18" charset="0"/>
                <a:cs typeface="Times New Roman" panose="02020603050405020304" pitchFamily="18" charset="0"/>
              </a:rPr>
              <a:t> of organisms, how species evolve and interaction between ecosystems.</a:t>
            </a:r>
          </a:p>
        </p:txBody>
      </p:sp>
      <p:graphicFrame>
        <p:nvGraphicFramePr>
          <p:cNvPr id="4" name="Diagram 3">
            <a:extLst>
              <a:ext uri="{FF2B5EF4-FFF2-40B4-BE49-F238E27FC236}">
                <a16:creationId xmlns:a16="http://schemas.microsoft.com/office/drawing/2014/main" id="{2F53B9F3-F545-3407-97E8-347B60DB3987}"/>
              </a:ext>
            </a:extLst>
          </p:cNvPr>
          <p:cNvGraphicFramePr/>
          <p:nvPr>
            <p:extLst>
              <p:ext uri="{D42A27DB-BD31-4B8C-83A1-F6EECF244321}">
                <p14:modId xmlns:p14="http://schemas.microsoft.com/office/powerpoint/2010/main" val="743958680"/>
              </p:ext>
            </p:extLst>
          </p:nvPr>
        </p:nvGraphicFramePr>
        <p:xfrm>
          <a:off x="506202" y="2449783"/>
          <a:ext cx="10944071" cy="47126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Box 18">
            <a:extLst>
              <a:ext uri="{FF2B5EF4-FFF2-40B4-BE49-F238E27FC236}">
                <a16:creationId xmlns:a16="http://schemas.microsoft.com/office/drawing/2014/main" id="{2F0E3014-A96D-ECF1-56CF-E528C10986B1}"/>
              </a:ext>
            </a:extLst>
          </p:cNvPr>
          <p:cNvSpPr txBox="1"/>
          <p:nvPr/>
        </p:nvSpPr>
        <p:spPr>
          <a:xfrm>
            <a:off x="-4086981" y="7209593"/>
            <a:ext cx="5350227" cy="230832"/>
          </a:xfrm>
          <a:prstGeom prst="rect">
            <a:avLst/>
          </a:prstGeom>
          <a:noFill/>
        </p:spPr>
        <p:txBody>
          <a:bodyPr wrap="square" rtlCol="0">
            <a:spAutoFit/>
          </a:bodyPr>
          <a:lstStyle/>
          <a:p>
            <a:r>
              <a:rPr lang="en-US" sz="900">
                <a:hlinkClick r:id="rId7" tooltip="https://commons.wikimedia.org/wiki/File:Simple_diagram_of_plant_cell_(en).svg"/>
              </a:rPr>
              <a:t>This Photo</a:t>
            </a:r>
            <a:r>
              <a:rPr lang="en-US" sz="900"/>
              <a:t> by Unknown Author is licensed under </a:t>
            </a:r>
            <a:r>
              <a:rPr lang="en-US" sz="900">
                <a:hlinkClick r:id="rId8" tooltip="https://creativecommons.org/licenses/by-sa/3.0/"/>
              </a:rPr>
              <a:t>CC BY-SA</a:t>
            </a:r>
            <a:endParaRPr lang="en-US" sz="900"/>
          </a:p>
        </p:txBody>
      </p:sp>
    </p:spTree>
    <p:extLst>
      <p:ext uri="{BB962C8B-B14F-4D97-AF65-F5344CB8AC3E}">
        <p14:creationId xmlns:p14="http://schemas.microsoft.com/office/powerpoint/2010/main" val="170262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6C399-5EC9-8D2B-C74F-ABFD008D853E}"/>
              </a:ext>
            </a:extLst>
          </p:cNvPr>
          <p:cNvSpPr>
            <a:spLocks noGrp="1"/>
          </p:cNvSpPr>
          <p:nvPr>
            <p:ph type="title"/>
          </p:nvPr>
        </p:nvSpPr>
        <p:spPr>
          <a:xfrm>
            <a:off x="119994" y="93786"/>
            <a:ext cx="11233806" cy="884838"/>
          </a:xfrm>
        </p:spPr>
        <p:txBody>
          <a:bodyPr>
            <a:normAutofit/>
          </a:bodyPr>
          <a:lstStyle/>
          <a:p>
            <a:pPr algn="ctr"/>
            <a:r>
              <a:rPr lang="en-US" sz="2400" b="1" dirty="0">
                <a:solidFill>
                  <a:schemeClr val="accent2">
                    <a:lumMod val="50000"/>
                  </a:schemeClr>
                </a:solidFill>
              </a:rPr>
              <a:t>1. Atom </a:t>
            </a:r>
          </a:p>
        </p:txBody>
      </p:sp>
      <p:sp>
        <p:nvSpPr>
          <p:cNvPr id="3" name="Content Placeholder 2">
            <a:extLst>
              <a:ext uri="{FF2B5EF4-FFF2-40B4-BE49-F238E27FC236}">
                <a16:creationId xmlns:a16="http://schemas.microsoft.com/office/drawing/2014/main" id="{610C6A35-18B6-0179-3E2A-21FD6AA99075}"/>
              </a:ext>
            </a:extLst>
          </p:cNvPr>
          <p:cNvSpPr>
            <a:spLocks noGrp="1"/>
          </p:cNvSpPr>
          <p:nvPr>
            <p:ph idx="1"/>
          </p:nvPr>
        </p:nvSpPr>
        <p:spPr>
          <a:xfrm>
            <a:off x="480646" y="726831"/>
            <a:ext cx="7561386" cy="2363693"/>
          </a:xfrm>
        </p:spPr>
        <p:txBody>
          <a:bodyPr>
            <a:normAutofit fontScale="70000" lnSpcReduction="20000"/>
          </a:bodyPr>
          <a:lstStyle/>
          <a:p>
            <a:pPr marL="0" indent="0">
              <a:buNone/>
            </a:pPr>
            <a:r>
              <a:rPr lang="en-US" dirty="0"/>
              <a:t>Atom Is an Element</a:t>
            </a:r>
            <a:br>
              <a:rPr lang="en-US" dirty="0"/>
            </a:br>
            <a:r>
              <a:rPr lang="en-US" dirty="0"/>
              <a:t>Atom is the smallest unit that has all the characteristic of the Element.</a:t>
            </a:r>
          </a:p>
          <a:p>
            <a:pPr marL="0" indent="0">
              <a:buNone/>
            </a:pPr>
            <a:r>
              <a:rPr lang="en-US" dirty="0"/>
              <a:t>Atom is neutral. The number of proton is equal to the number of electron.</a:t>
            </a:r>
          </a:p>
          <a:p>
            <a:pPr marL="0" indent="0">
              <a:buNone/>
            </a:pPr>
            <a:r>
              <a:rPr lang="en-US" dirty="0"/>
              <a:t>Atomic number is the number of protons only.</a:t>
            </a:r>
          </a:p>
          <a:p>
            <a:pPr marL="0" indent="0">
              <a:buNone/>
            </a:pPr>
            <a:r>
              <a:rPr lang="en-US" dirty="0"/>
              <a:t>Atom mass is the number of protons + number of neutrons.</a:t>
            </a:r>
          </a:p>
          <a:p>
            <a:pPr marL="0" indent="0">
              <a:buNone/>
            </a:pPr>
            <a:r>
              <a:rPr lang="en-US" dirty="0"/>
              <a:t>Nucleus structure has a positive proton and a neutral neutrons. Electron is a negative charged particle.</a:t>
            </a:r>
          </a:p>
          <a:p>
            <a:pPr marL="0" indent="0">
              <a:buNone/>
            </a:pPr>
            <a:endParaRPr lang="en-US" sz="1600" dirty="0"/>
          </a:p>
        </p:txBody>
      </p:sp>
      <p:sp>
        <p:nvSpPr>
          <p:cNvPr id="9" name="TextBox 8">
            <a:extLst>
              <a:ext uri="{FF2B5EF4-FFF2-40B4-BE49-F238E27FC236}">
                <a16:creationId xmlns:a16="http://schemas.microsoft.com/office/drawing/2014/main" id="{45233EC6-B187-8DBE-8172-C25FCF88738A}"/>
              </a:ext>
            </a:extLst>
          </p:cNvPr>
          <p:cNvSpPr txBox="1"/>
          <p:nvPr/>
        </p:nvSpPr>
        <p:spPr>
          <a:xfrm>
            <a:off x="6005273" y="6063040"/>
            <a:ext cx="2936523" cy="523220"/>
          </a:xfrm>
          <a:prstGeom prst="rect">
            <a:avLst/>
          </a:prstGeom>
          <a:noFill/>
        </p:spPr>
        <p:txBody>
          <a:bodyPr wrap="square" rtlCol="0">
            <a:spAutoFit/>
          </a:bodyPr>
          <a:lstStyle/>
          <a:p>
            <a:r>
              <a:rPr lang="en-US" sz="1600" b="1" dirty="0">
                <a:solidFill>
                  <a:srgbClr val="C00000"/>
                </a:solidFill>
              </a:rPr>
              <a:t>Na</a:t>
            </a:r>
            <a:r>
              <a:rPr lang="en-US" sz="1200" dirty="0"/>
              <a:t> is the name of the </a:t>
            </a:r>
            <a:r>
              <a:rPr lang="en-US" sz="1200" i="1" dirty="0"/>
              <a:t>Sodium Atom </a:t>
            </a:r>
            <a:r>
              <a:rPr lang="en-US" sz="1200" dirty="0"/>
              <a:t>and has all characteristic of the </a:t>
            </a:r>
            <a:r>
              <a:rPr lang="en-US" sz="1200" b="1" dirty="0"/>
              <a:t>sodium</a:t>
            </a:r>
          </a:p>
        </p:txBody>
      </p:sp>
      <p:pic>
        <p:nvPicPr>
          <p:cNvPr id="11" name="Picture 10">
            <a:extLst>
              <a:ext uri="{FF2B5EF4-FFF2-40B4-BE49-F238E27FC236}">
                <a16:creationId xmlns:a16="http://schemas.microsoft.com/office/drawing/2014/main" id="{EAC50B22-FEB5-620A-40DC-ED7FAD58704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128649" y="1116094"/>
            <a:ext cx="2363693" cy="2363693"/>
          </a:xfrm>
          <a:prstGeom prst="rect">
            <a:avLst/>
          </a:prstGeom>
        </p:spPr>
      </p:pic>
      <p:sp>
        <p:nvSpPr>
          <p:cNvPr id="13" name="TextBox 12">
            <a:extLst>
              <a:ext uri="{FF2B5EF4-FFF2-40B4-BE49-F238E27FC236}">
                <a16:creationId xmlns:a16="http://schemas.microsoft.com/office/drawing/2014/main" id="{60328F06-0261-BB77-B3B8-1E9658292E5C}"/>
              </a:ext>
            </a:extLst>
          </p:cNvPr>
          <p:cNvSpPr txBox="1"/>
          <p:nvPr/>
        </p:nvSpPr>
        <p:spPr>
          <a:xfrm>
            <a:off x="8768862" y="3617258"/>
            <a:ext cx="3303144" cy="492443"/>
          </a:xfrm>
          <a:prstGeom prst="rect">
            <a:avLst/>
          </a:prstGeom>
          <a:noFill/>
        </p:spPr>
        <p:txBody>
          <a:bodyPr wrap="square" rtlCol="0">
            <a:spAutoFit/>
          </a:bodyPr>
          <a:lstStyle/>
          <a:p>
            <a:r>
              <a:rPr lang="en-US" sz="1400" b="1" dirty="0">
                <a:solidFill>
                  <a:schemeClr val="tx1">
                    <a:lumMod val="95000"/>
                    <a:lumOff val="5000"/>
                  </a:schemeClr>
                </a:solidFill>
              </a:rPr>
              <a:t>Cl </a:t>
            </a:r>
            <a:r>
              <a:rPr lang="en-US" sz="1200" dirty="0"/>
              <a:t>is the name of </a:t>
            </a:r>
            <a:r>
              <a:rPr lang="en-US" sz="1200" i="1" dirty="0"/>
              <a:t>Chlorine Atom</a:t>
            </a:r>
            <a:r>
              <a:rPr lang="en-US" sz="1200" dirty="0"/>
              <a:t> and has all the characteristic of the </a:t>
            </a:r>
            <a:r>
              <a:rPr lang="en-US" sz="1200" b="1" i="1" dirty="0"/>
              <a:t>chlorine</a:t>
            </a:r>
          </a:p>
        </p:txBody>
      </p:sp>
      <p:pic>
        <p:nvPicPr>
          <p:cNvPr id="24" name="Picture 23">
            <a:extLst>
              <a:ext uri="{FF2B5EF4-FFF2-40B4-BE49-F238E27FC236}">
                <a16:creationId xmlns:a16="http://schemas.microsoft.com/office/drawing/2014/main" id="{BEE479DB-DC34-1171-ADF3-6A249AB9D79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790210" y="3439445"/>
            <a:ext cx="2535093" cy="2770776"/>
          </a:xfrm>
          <a:prstGeom prst="rect">
            <a:avLst/>
          </a:prstGeom>
        </p:spPr>
      </p:pic>
      <p:pic>
        <p:nvPicPr>
          <p:cNvPr id="29" name="Picture 28">
            <a:extLst>
              <a:ext uri="{FF2B5EF4-FFF2-40B4-BE49-F238E27FC236}">
                <a16:creationId xmlns:a16="http://schemas.microsoft.com/office/drawing/2014/main" id="{3B8A4315-03F4-15A7-9491-D298B7349C3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19993" y="3617258"/>
            <a:ext cx="5226658" cy="3224108"/>
          </a:xfrm>
          <a:prstGeom prst="rect">
            <a:avLst/>
          </a:prstGeom>
        </p:spPr>
      </p:pic>
    </p:spTree>
    <p:extLst>
      <p:ext uri="{BB962C8B-B14F-4D97-AF65-F5344CB8AC3E}">
        <p14:creationId xmlns:p14="http://schemas.microsoft.com/office/powerpoint/2010/main" val="381383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68B6C-EBF8-CA2A-069A-A25E5090DBA0}"/>
              </a:ext>
            </a:extLst>
          </p:cNvPr>
          <p:cNvSpPr>
            <a:spLocks noGrp="1"/>
          </p:cNvSpPr>
          <p:nvPr>
            <p:ph type="title"/>
          </p:nvPr>
        </p:nvSpPr>
        <p:spPr/>
        <p:txBody>
          <a:bodyPr>
            <a:normAutofit/>
          </a:bodyPr>
          <a:lstStyle/>
          <a:p>
            <a:r>
              <a:rPr lang="en-US" sz="3200" dirty="0">
                <a:solidFill>
                  <a:srgbClr val="00B0F0"/>
                </a:solidFill>
              </a:rPr>
              <a:t>                                       2</a:t>
            </a:r>
            <a:r>
              <a:rPr lang="en-US" sz="3200" b="1" dirty="0">
                <a:solidFill>
                  <a:srgbClr val="00B0F0"/>
                </a:solidFill>
              </a:rPr>
              <a:t>. Molecule</a:t>
            </a:r>
          </a:p>
        </p:txBody>
      </p:sp>
      <p:sp>
        <p:nvSpPr>
          <p:cNvPr id="3" name="Content Placeholder 2">
            <a:extLst>
              <a:ext uri="{FF2B5EF4-FFF2-40B4-BE49-F238E27FC236}">
                <a16:creationId xmlns:a16="http://schemas.microsoft.com/office/drawing/2014/main" id="{897B0867-8570-4835-AF4A-5AAA31D26676}"/>
              </a:ext>
            </a:extLst>
          </p:cNvPr>
          <p:cNvSpPr>
            <a:spLocks noGrp="1"/>
          </p:cNvSpPr>
          <p:nvPr>
            <p:ph idx="1"/>
          </p:nvPr>
        </p:nvSpPr>
        <p:spPr>
          <a:xfrm>
            <a:off x="5990492" y="2030866"/>
            <a:ext cx="6037385" cy="3465309"/>
          </a:xfrm>
        </p:spPr>
        <p:txBody>
          <a:bodyPr>
            <a:normAutofit/>
          </a:bodyPr>
          <a:lstStyle/>
          <a:p>
            <a:pPr marL="0" indent="0">
              <a:buNone/>
            </a:pPr>
            <a:r>
              <a:rPr lang="en-US" sz="2000" b="1" i="1" dirty="0">
                <a:solidFill>
                  <a:schemeClr val="accent2">
                    <a:lumMod val="50000"/>
                  </a:schemeClr>
                </a:solidFill>
              </a:rPr>
              <a:t>The most Important </a:t>
            </a:r>
            <a:r>
              <a:rPr lang="en-US" sz="2000" b="1" i="1" u="sng" dirty="0">
                <a:solidFill>
                  <a:schemeClr val="accent2">
                    <a:lumMod val="50000"/>
                  </a:schemeClr>
                </a:solidFill>
              </a:rPr>
              <a:t>Biomolecules</a:t>
            </a:r>
            <a:r>
              <a:rPr lang="en-US" sz="2000" b="1" i="1" dirty="0">
                <a:solidFill>
                  <a:schemeClr val="accent2">
                    <a:lumMod val="50000"/>
                  </a:schemeClr>
                </a:solidFill>
              </a:rPr>
              <a:t> in human body are 4</a:t>
            </a:r>
            <a:r>
              <a:rPr lang="en-US" sz="2000" b="1" dirty="0">
                <a:solidFill>
                  <a:schemeClr val="accent2">
                    <a:lumMod val="50000"/>
                  </a:schemeClr>
                </a:solidFill>
              </a:rPr>
              <a:t>.</a:t>
            </a:r>
          </a:p>
          <a:p>
            <a:pPr marL="0" indent="0">
              <a:buNone/>
            </a:pPr>
            <a:endParaRPr lang="en-US" sz="2000" b="1" dirty="0">
              <a:solidFill>
                <a:schemeClr val="accent2">
                  <a:lumMod val="50000"/>
                </a:schemeClr>
              </a:solidFill>
            </a:endParaRPr>
          </a:p>
          <a:p>
            <a:pPr marL="0" indent="0">
              <a:buNone/>
            </a:pPr>
            <a:r>
              <a:rPr lang="en-US" sz="2400" dirty="0">
                <a:solidFill>
                  <a:srgbClr val="002060"/>
                </a:solidFill>
              </a:rPr>
              <a:t>a) Carbohydrates  </a:t>
            </a:r>
            <a:r>
              <a:rPr lang="en-US" sz="2400" dirty="0"/>
              <a:t>            </a:t>
            </a:r>
            <a:r>
              <a:rPr lang="en-US" sz="2400" dirty="0">
                <a:solidFill>
                  <a:srgbClr val="FF0000"/>
                </a:solidFill>
              </a:rPr>
              <a:t>b) Lipids</a:t>
            </a:r>
          </a:p>
          <a:p>
            <a:pPr marL="0" indent="0">
              <a:buNone/>
            </a:pPr>
            <a:endParaRPr lang="en-US" dirty="0"/>
          </a:p>
          <a:p>
            <a:pPr marL="0" indent="0">
              <a:buNone/>
            </a:pPr>
            <a:r>
              <a:rPr lang="en-US" sz="2400" dirty="0">
                <a:solidFill>
                  <a:srgbClr val="00B0F0"/>
                </a:solidFill>
              </a:rPr>
              <a:t>c) Protein                           </a:t>
            </a:r>
            <a:r>
              <a:rPr lang="en-US" sz="2400" dirty="0">
                <a:solidFill>
                  <a:schemeClr val="accent4">
                    <a:lumMod val="75000"/>
                  </a:schemeClr>
                </a:solidFill>
              </a:rPr>
              <a:t>d) Nucleic acid</a:t>
            </a:r>
          </a:p>
        </p:txBody>
      </p:sp>
      <p:pic>
        <p:nvPicPr>
          <p:cNvPr id="8" name="Picture 7">
            <a:extLst>
              <a:ext uri="{FF2B5EF4-FFF2-40B4-BE49-F238E27FC236}">
                <a16:creationId xmlns:a16="http://schemas.microsoft.com/office/drawing/2014/main" id="{6AE1A320-0B69-50C7-30EF-DDEA40F36EA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92368" y="2145911"/>
            <a:ext cx="4970584" cy="3367169"/>
          </a:xfrm>
          <a:prstGeom prst="rect">
            <a:avLst/>
          </a:prstGeom>
        </p:spPr>
      </p:pic>
      <p:sp>
        <p:nvSpPr>
          <p:cNvPr id="9" name="TextBox 8">
            <a:extLst>
              <a:ext uri="{FF2B5EF4-FFF2-40B4-BE49-F238E27FC236}">
                <a16:creationId xmlns:a16="http://schemas.microsoft.com/office/drawing/2014/main" id="{90B4406F-8C95-F1D6-68B2-72E1703C4B17}"/>
              </a:ext>
            </a:extLst>
          </p:cNvPr>
          <p:cNvSpPr txBox="1"/>
          <p:nvPr/>
        </p:nvSpPr>
        <p:spPr>
          <a:xfrm>
            <a:off x="1160585" y="5496175"/>
            <a:ext cx="2825262" cy="338554"/>
          </a:xfrm>
          <a:prstGeom prst="rect">
            <a:avLst/>
          </a:prstGeom>
          <a:noFill/>
        </p:spPr>
        <p:txBody>
          <a:bodyPr wrap="square" rtlCol="0">
            <a:spAutoFit/>
          </a:bodyPr>
          <a:lstStyle/>
          <a:p>
            <a:r>
              <a:rPr lang="en-US" sz="1600" b="1" dirty="0"/>
              <a:t>NACL Sodium Chloride formula</a:t>
            </a:r>
          </a:p>
        </p:txBody>
      </p:sp>
      <p:sp>
        <p:nvSpPr>
          <p:cNvPr id="10" name="TextBox 9">
            <a:extLst>
              <a:ext uri="{FF2B5EF4-FFF2-40B4-BE49-F238E27FC236}">
                <a16:creationId xmlns:a16="http://schemas.microsoft.com/office/drawing/2014/main" id="{935D7532-B632-36BA-D1CA-786B5A43F4C8}"/>
              </a:ext>
            </a:extLst>
          </p:cNvPr>
          <p:cNvSpPr txBox="1"/>
          <p:nvPr/>
        </p:nvSpPr>
        <p:spPr>
          <a:xfrm>
            <a:off x="996460" y="1666513"/>
            <a:ext cx="4314095" cy="400110"/>
          </a:xfrm>
          <a:prstGeom prst="rect">
            <a:avLst/>
          </a:prstGeom>
          <a:noFill/>
        </p:spPr>
        <p:txBody>
          <a:bodyPr wrap="square" rtlCol="0">
            <a:spAutoFit/>
          </a:bodyPr>
          <a:lstStyle/>
          <a:p>
            <a:r>
              <a:rPr lang="en-US" sz="2000" b="1" dirty="0">
                <a:solidFill>
                  <a:srgbClr val="FF0000"/>
                </a:solidFill>
              </a:rPr>
              <a:t>Groups of Atoms are Molecules</a:t>
            </a:r>
          </a:p>
        </p:txBody>
      </p:sp>
    </p:spTree>
    <p:extLst>
      <p:ext uri="{BB962C8B-B14F-4D97-AF65-F5344CB8AC3E}">
        <p14:creationId xmlns:p14="http://schemas.microsoft.com/office/powerpoint/2010/main" val="2808815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0B7FE-29E3-8DFD-0E82-BA0DEE8523E1}"/>
              </a:ext>
            </a:extLst>
          </p:cNvPr>
          <p:cNvSpPr>
            <a:spLocks noGrp="1"/>
          </p:cNvSpPr>
          <p:nvPr>
            <p:ph type="title"/>
          </p:nvPr>
        </p:nvSpPr>
        <p:spPr>
          <a:xfrm>
            <a:off x="1063804" y="246918"/>
            <a:ext cx="10515600" cy="1325563"/>
          </a:xfrm>
        </p:spPr>
        <p:txBody>
          <a:bodyPr>
            <a:normAutofit/>
          </a:bodyPr>
          <a:lstStyle/>
          <a:p>
            <a:r>
              <a:rPr lang="en-US" sz="2000" b="1" dirty="0">
                <a:solidFill>
                  <a:srgbClr val="7030A0"/>
                </a:solidFill>
              </a:rPr>
              <a:t>                                 </a:t>
            </a:r>
            <a:r>
              <a:rPr lang="en-US" sz="2400" b="1" dirty="0">
                <a:solidFill>
                  <a:srgbClr val="7030A0"/>
                </a:solidFill>
              </a:rPr>
              <a:t>3.Cell</a:t>
            </a:r>
            <a:br>
              <a:rPr lang="en-US" sz="2000" b="1" dirty="0">
                <a:solidFill>
                  <a:srgbClr val="7030A0"/>
                </a:solidFill>
              </a:rPr>
            </a:br>
            <a:r>
              <a:rPr lang="en-US" sz="2000" b="1" dirty="0">
                <a:solidFill>
                  <a:srgbClr val="7030A0"/>
                </a:solidFill>
              </a:rPr>
              <a:t>The nucleus of the cell is a structure in the cytoplasm that is surrounded by a membrane (the nucleus membrane) and contains, and protects most of the cell’s DNA.</a:t>
            </a:r>
            <a:br>
              <a:rPr lang="en-US" sz="2000" b="1" dirty="0">
                <a:solidFill>
                  <a:srgbClr val="7030A0"/>
                </a:solidFill>
              </a:rPr>
            </a:br>
            <a:endParaRPr lang="en-US" sz="2000" b="1" dirty="0">
              <a:solidFill>
                <a:srgbClr val="7030A0"/>
              </a:solidFill>
            </a:endParaRPr>
          </a:p>
        </p:txBody>
      </p:sp>
      <p:pic>
        <p:nvPicPr>
          <p:cNvPr id="5" name="Content Placeholder 4">
            <a:extLst>
              <a:ext uri="{FF2B5EF4-FFF2-40B4-BE49-F238E27FC236}">
                <a16:creationId xmlns:a16="http://schemas.microsoft.com/office/drawing/2014/main" id="{DEBACFBD-0B83-CB66-7DAD-02B888C1785A}"/>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728082" y="1455686"/>
            <a:ext cx="4499367" cy="3387969"/>
          </a:xfrm>
        </p:spPr>
      </p:pic>
      <p:sp>
        <p:nvSpPr>
          <p:cNvPr id="7" name="TextBox 6">
            <a:extLst>
              <a:ext uri="{FF2B5EF4-FFF2-40B4-BE49-F238E27FC236}">
                <a16:creationId xmlns:a16="http://schemas.microsoft.com/office/drawing/2014/main" id="{80DD4703-E37D-E429-DF8F-74AB7CC9FF33}"/>
              </a:ext>
            </a:extLst>
          </p:cNvPr>
          <p:cNvSpPr txBox="1"/>
          <p:nvPr/>
        </p:nvSpPr>
        <p:spPr>
          <a:xfrm>
            <a:off x="5574531" y="1410274"/>
            <a:ext cx="6072555" cy="3477875"/>
          </a:xfrm>
          <a:prstGeom prst="rect">
            <a:avLst/>
          </a:prstGeom>
          <a:noFill/>
        </p:spPr>
        <p:txBody>
          <a:bodyPr wrap="square" rtlCol="0">
            <a:spAutoFit/>
          </a:bodyPr>
          <a:lstStyle/>
          <a:p>
            <a:r>
              <a:rPr lang="en-US" sz="2000" b="1" dirty="0">
                <a:solidFill>
                  <a:srgbClr val="7030A0"/>
                </a:solidFill>
              </a:rPr>
              <a:t>                             Characteristics of Life </a:t>
            </a:r>
          </a:p>
          <a:p>
            <a:endParaRPr lang="en-US" sz="2000" b="1" dirty="0">
              <a:solidFill>
                <a:srgbClr val="7030A0"/>
              </a:solidFill>
            </a:endParaRPr>
          </a:p>
          <a:p>
            <a:pPr marL="342900" indent="-342900">
              <a:buAutoNum type="arabicPeriod"/>
            </a:pPr>
            <a:r>
              <a:rPr lang="en-US" dirty="0">
                <a:solidFill>
                  <a:srgbClr val="C00000"/>
                </a:solidFill>
              </a:rPr>
              <a:t>Cell is the smallest unit of Life</a:t>
            </a:r>
          </a:p>
          <a:p>
            <a:pPr marL="342900" indent="-342900">
              <a:buAutoNum type="arabicPeriod"/>
            </a:pPr>
            <a:r>
              <a:rPr lang="en-US" dirty="0">
                <a:solidFill>
                  <a:srgbClr val="0070C0"/>
                </a:solidFill>
              </a:rPr>
              <a:t>Energy is the form of ATP. (Adenosine Triphosphate ) is the source of energy for use and storage at the cellular level.</a:t>
            </a:r>
          </a:p>
          <a:p>
            <a:pPr marL="342900" indent="-342900">
              <a:buAutoNum type="arabicPeriod"/>
            </a:pPr>
            <a:r>
              <a:rPr lang="en-US" dirty="0">
                <a:solidFill>
                  <a:schemeClr val="accent4">
                    <a:lumMod val="50000"/>
                  </a:schemeClr>
                </a:solidFill>
              </a:rPr>
              <a:t>Sensation for Protection to be alive. (Cellular Self- Defense)</a:t>
            </a:r>
          </a:p>
          <a:p>
            <a:pPr marL="342900" indent="-342900">
              <a:buAutoNum type="arabicPeriod"/>
            </a:pPr>
            <a:r>
              <a:rPr lang="en-US" dirty="0">
                <a:solidFill>
                  <a:schemeClr val="accent2">
                    <a:lumMod val="60000"/>
                    <a:lumOff val="40000"/>
                  </a:schemeClr>
                </a:solidFill>
              </a:rPr>
              <a:t>Reproduction. (To continue the life circle. (parents, children)</a:t>
            </a:r>
            <a:r>
              <a:rPr lang="en-US" dirty="0"/>
              <a:t>.</a:t>
            </a:r>
          </a:p>
          <a:p>
            <a:pPr marL="342900" indent="-342900">
              <a:buAutoNum type="arabicPeriod"/>
            </a:pPr>
            <a:r>
              <a:rPr lang="en-US" dirty="0">
                <a:solidFill>
                  <a:srgbClr val="7030A0"/>
                </a:solidFill>
              </a:rPr>
              <a:t>Homeostasis .( To keep the internal environments constant).</a:t>
            </a:r>
          </a:p>
          <a:p>
            <a:pPr marL="342900" indent="-342900">
              <a:buAutoNum type="arabicPeriod"/>
            </a:pPr>
            <a:r>
              <a:rPr lang="en-US" dirty="0">
                <a:solidFill>
                  <a:srgbClr val="FF2005"/>
                </a:solidFill>
              </a:rPr>
              <a:t>Evolution. (The changes over time)</a:t>
            </a:r>
          </a:p>
          <a:p>
            <a:pPr marL="342900" indent="-342900">
              <a:buAutoNum type="arabicPeriod"/>
            </a:pPr>
            <a:endParaRPr lang="en-US" dirty="0"/>
          </a:p>
        </p:txBody>
      </p:sp>
      <p:sp>
        <p:nvSpPr>
          <p:cNvPr id="8" name="TextBox 7">
            <a:extLst>
              <a:ext uri="{FF2B5EF4-FFF2-40B4-BE49-F238E27FC236}">
                <a16:creationId xmlns:a16="http://schemas.microsoft.com/office/drawing/2014/main" id="{B3DFF807-3747-D412-6A69-EE05E740593C}"/>
              </a:ext>
            </a:extLst>
          </p:cNvPr>
          <p:cNvSpPr txBox="1"/>
          <p:nvPr/>
        </p:nvSpPr>
        <p:spPr>
          <a:xfrm>
            <a:off x="544914" y="4896367"/>
            <a:ext cx="11102172" cy="2031325"/>
          </a:xfrm>
          <a:prstGeom prst="rect">
            <a:avLst/>
          </a:prstGeom>
          <a:noFill/>
        </p:spPr>
        <p:txBody>
          <a:bodyPr wrap="square" rtlCol="0">
            <a:spAutoFit/>
          </a:bodyPr>
          <a:lstStyle/>
          <a:p>
            <a:r>
              <a:rPr lang="en-US" dirty="0">
                <a:solidFill>
                  <a:srgbClr val="00B0F0"/>
                </a:solidFill>
              </a:rPr>
              <a:t>There are two basic type of cells. </a:t>
            </a:r>
          </a:p>
          <a:p>
            <a:pPr marL="342900" indent="-342900">
              <a:buAutoNum type="arabicPeriod"/>
            </a:pPr>
            <a:r>
              <a:rPr lang="en-US" dirty="0">
                <a:solidFill>
                  <a:schemeClr val="accent1">
                    <a:lumMod val="50000"/>
                  </a:schemeClr>
                </a:solidFill>
              </a:rPr>
              <a:t>Prokaryotic cells. </a:t>
            </a:r>
            <a:r>
              <a:rPr lang="en-US" dirty="0">
                <a:solidFill>
                  <a:srgbClr val="00B0F0"/>
                </a:solidFill>
              </a:rPr>
              <a:t>These cells are without a nucleus. The only organelles in prokaryotic cells are ribosomes. They are found in single-celled organisms such as bacteria.</a:t>
            </a:r>
          </a:p>
          <a:p>
            <a:pPr marL="342900" indent="-342900">
              <a:buAutoNum type="arabicPeriod"/>
            </a:pPr>
            <a:r>
              <a:rPr lang="en-US" dirty="0">
                <a:solidFill>
                  <a:schemeClr val="accent4">
                    <a:lumMod val="50000"/>
                  </a:schemeClr>
                </a:solidFill>
              </a:rPr>
              <a:t>Eukaryotic cell </a:t>
            </a:r>
            <a:r>
              <a:rPr lang="en-US" dirty="0">
                <a:solidFill>
                  <a:schemeClr val="accent4">
                    <a:lumMod val="75000"/>
                  </a:schemeClr>
                </a:solidFill>
              </a:rPr>
              <a:t>These are cells that contain a nucleus. They have other organelles besides the nucleus. They are larger then prokaryotic cells and they are found mainly in multicellular organisms. Organisms with eukaryotic cells are called eukaryotes and they range from fungi, to people.</a:t>
            </a:r>
          </a:p>
          <a:p>
            <a:endParaRPr lang="en-US" dirty="0"/>
          </a:p>
        </p:txBody>
      </p:sp>
    </p:spTree>
    <p:extLst>
      <p:ext uri="{BB962C8B-B14F-4D97-AF65-F5344CB8AC3E}">
        <p14:creationId xmlns:p14="http://schemas.microsoft.com/office/powerpoint/2010/main" val="2738901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7CF81-D594-B4A7-3620-FA59D847C93C}"/>
              </a:ext>
            </a:extLst>
          </p:cNvPr>
          <p:cNvSpPr>
            <a:spLocks noGrp="1"/>
          </p:cNvSpPr>
          <p:nvPr>
            <p:ph type="title"/>
          </p:nvPr>
        </p:nvSpPr>
        <p:spPr>
          <a:xfrm>
            <a:off x="0" y="611632"/>
            <a:ext cx="11353799" cy="506225"/>
          </a:xfrm>
        </p:spPr>
        <p:txBody>
          <a:bodyPr>
            <a:normAutofit fontScale="90000"/>
          </a:bodyPr>
          <a:lstStyle/>
          <a:p>
            <a:r>
              <a:rPr lang="en-US" sz="2800" dirty="0"/>
              <a:t>                                                            </a:t>
            </a:r>
            <a:r>
              <a:rPr lang="en-US" sz="2800" b="1" dirty="0">
                <a:solidFill>
                  <a:schemeClr val="accent4">
                    <a:lumMod val="50000"/>
                  </a:schemeClr>
                </a:solidFill>
              </a:rPr>
              <a:t>4</a:t>
            </a:r>
            <a:r>
              <a:rPr lang="en-US" sz="3200" b="1" dirty="0">
                <a:solidFill>
                  <a:schemeClr val="accent4">
                    <a:lumMod val="50000"/>
                  </a:schemeClr>
                </a:solidFill>
              </a:rPr>
              <a:t>. Tissue</a:t>
            </a:r>
            <a:br>
              <a:rPr lang="en-US" sz="3200" dirty="0"/>
            </a:br>
            <a:r>
              <a:rPr lang="en-US" sz="2000" dirty="0"/>
              <a:t>Tissue is a group of Cells. </a:t>
            </a:r>
            <a:r>
              <a:rPr lang="en-US" sz="2000" dirty="0">
                <a:solidFill>
                  <a:schemeClr val="accent2">
                    <a:lumMod val="50000"/>
                  </a:schemeClr>
                </a:solidFill>
              </a:rPr>
              <a:t>There are 4 groups of Tissues . Epithelial, Connective, Nervous and Muscular Tissues.</a:t>
            </a:r>
            <a:br>
              <a:rPr lang="en-US" sz="3100" dirty="0"/>
            </a:br>
            <a:endParaRPr lang="en-US" sz="3100" dirty="0"/>
          </a:p>
        </p:txBody>
      </p:sp>
      <p:pic>
        <p:nvPicPr>
          <p:cNvPr id="5" name="Content Placeholder 4">
            <a:extLst>
              <a:ext uri="{FF2B5EF4-FFF2-40B4-BE49-F238E27FC236}">
                <a16:creationId xmlns:a16="http://schemas.microsoft.com/office/drawing/2014/main" id="{D4A8AAF5-D714-DFD0-912F-FBFDEF56AA2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0" y="2954215"/>
            <a:ext cx="4868028" cy="3903785"/>
          </a:xfrm>
        </p:spPr>
      </p:pic>
      <p:sp>
        <p:nvSpPr>
          <p:cNvPr id="6" name="TextBox 5">
            <a:extLst>
              <a:ext uri="{FF2B5EF4-FFF2-40B4-BE49-F238E27FC236}">
                <a16:creationId xmlns:a16="http://schemas.microsoft.com/office/drawing/2014/main" id="{1E7FAFF6-FED2-87AB-C3D6-3E0B63D21E6E}"/>
              </a:ext>
            </a:extLst>
          </p:cNvPr>
          <p:cNvSpPr txBox="1"/>
          <p:nvPr/>
        </p:nvSpPr>
        <p:spPr>
          <a:xfrm>
            <a:off x="668214" y="2480845"/>
            <a:ext cx="2133600" cy="338554"/>
          </a:xfrm>
          <a:prstGeom prst="rect">
            <a:avLst/>
          </a:prstGeom>
          <a:noFill/>
        </p:spPr>
        <p:txBody>
          <a:bodyPr wrap="square" rtlCol="0">
            <a:spAutoFit/>
          </a:bodyPr>
          <a:lstStyle/>
          <a:p>
            <a:r>
              <a:rPr lang="en-US" sz="1600" b="1" dirty="0">
                <a:solidFill>
                  <a:schemeClr val="accent2">
                    <a:lumMod val="50000"/>
                  </a:schemeClr>
                </a:solidFill>
              </a:rPr>
              <a:t>1.EPITHELIAL TISSUES</a:t>
            </a:r>
          </a:p>
        </p:txBody>
      </p:sp>
      <p:pic>
        <p:nvPicPr>
          <p:cNvPr id="8" name="Picture 7">
            <a:extLst>
              <a:ext uri="{FF2B5EF4-FFF2-40B4-BE49-F238E27FC236}">
                <a16:creationId xmlns:a16="http://schemas.microsoft.com/office/drawing/2014/main" id="{ECCC8F5A-8644-CCD2-0E1B-1253289A450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370639" y="1345851"/>
            <a:ext cx="4527549" cy="3149183"/>
          </a:xfrm>
          <a:prstGeom prst="rect">
            <a:avLst/>
          </a:prstGeom>
        </p:spPr>
      </p:pic>
      <p:sp>
        <p:nvSpPr>
          <p:cNvPr id="10" name="TextBox 9">
            <a:extLst>
              <a:ext uri="{FF2B5EF4-FFF2-40B4-BE49-F238E27FC236}">
                <a16:creationId xmlns:a16="http://schemas.microsoft.com/office/drawing/2014/main" id="{32661670-3878-515A-6B9C-114C32449385}"/>
              </a:ext>
            </a:extLst>
          </p:cNvPr>
          <p:cNvSpPr txBox="1"/>
          <p:nvPr/>
        </p:nvSpPr>
        <p:spPr>
          <a:xfrm>
            <a:off x="8283600" y="973378"/>
            <a:ext cx="2018808" cy="369332"/>
          </a:xfrm>
          <a:prstGeom prst="rect">
            <a:avLst/>
          </a:prstGeom>
          <a:noFill/>
        </p:spPr>
        <p:txBody>
          <a:bodyPr wrap="square" rtlCol="0">
            <a:spAutoFit/>
          </a:bodyPr>
          <a:lstStyle/>
          <a:p>
            <a:r>
              <a:rPr lang="en-US" dirty="0">
                <a:solidFill>
                  <a:srgbClr val="C00000"/>
                </a:solidFill>
              </a:rPr>
              <a:t>Connective Tissue</a:t>
            </a:r>
          </a:p>
        </p:txBody>
      </p:sp>
      <p:pic>
        <p:nvPicPr>
          <p:cNvPr id="12" name="Picture 11">
            <a:extLst>
              <a:ext uri="{FF2B5EF4-FFF2-40B4-BE49-F238E27FC236}">
                <a16:creationId xmlns:a16="http://schemas.microsoft.com/office/drawing/2014/main" id="{7E3D8946-88CB-872D-D53F-C8C97E284BB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428509" y="1825504"/>
            <a:ext cx="3534508" cy="2722285"/>
          </a:xfrm>
          <a:prstGeom prst="rect">
            <a:avLst/>
          </a:prstGeom>
        </p:spPr>
      </p:pic>
      <p:sp>
        <p:nvSpPr>
          <p:cNvPr id="13" name="TextBox 12">
            <a:extLst>
              <a:ext uri="{FF2B5EF4-FFF2-40B4-BE49-F238E27FC236}">
                <a16:creationId xmlns:a16="http://schemas.microsoft.com/office/drawing/2014/main" id="{3F392EB0-46D0-ADC1-EDBF-8E02C0020568}"/>
              </a:ext>
            </a:extLst>
          </p:cNvPr>
          <p:cNvSpPr txBox="1"/>
          <p:nvPr/>
        </p:nvSpPr>
        <p:spPr>
          <a:xfrm>
            <a:off x="3800441" y="1423919"/>
            <a:ext cx="2210565" cy="369332"/>
          </a:xfrm>
          <a:prstGeom prst="rect">
            <a:avLst/>
          </a:prstGeom>
          <a:noFill/>
        </p:spPr>
        <p:txBody>
          <a:bodyPr wrap="square" rtlCol="0">
            <a:spAutoFit/>
          </a:bodyPr>
          <a:lstStyle/>
          <a:p>
            <a:r>
              <a:rPr lang="en-US" sz="900" dirty="0"/>
              <a:t>                     </a:t>
            </a:r>
            <a:r>
              <a:rPr lang="en-US" b="1" dirty="0">
                <a:solidFill>
                  <a:schemeClr val="accent5">
                    <a:lumMod val="75000"/>
                  </a:schemeClr>
                </a:solidFill>
              </a:rPr>
              <a:t>Nervous Tissue</a:t>
            </a:r>
          </a:p>
        </p:txBody>
      </p:sp>
      <p:pic>
        <p:nvPicPr>
          <p:cNvPr id="15" name="Picture 14">
            <a:extLst>
              <a:ext uri="{FF2B5EF4-FFF2-40B4-BE49-F238E27FC236}">
                <a16:creationId xmlns:a16="http://schemas.microsoft.com/office/drawing/2014/main" id="{4AF9578B-6E84-7717-0E6A-C871055D9CBF}"/>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028617" y="4857873"/>
            <a:ext cx="4570458" cy="1935928"/>
          </a:xfrm>
          <a:prstGeom prst="rect">
            <a:avLst/>
          </a:prstGeom>
        </p:spPr>
      </p:pic>
      <p:sp>
        <p:nvSpPr>
          <p:cNvPr id="16" name="TextBox 15">
            <a:extLst>
              <a:ext uri="{FF2B5EF4-FFF2-40B4-BE49-F238E27FC236}">
                <a16:creationId xmlns:a16="http://schemas.microsoft.com/office/drawing/2014/main" id="{8A325F67-342E-D912-BE57-56C2F2C1DD3A}"/>
              </a:ext>
            </a:extLst>
          </p:cNvPr>
          <p:cNvSpPr txBox="1"/>
          <p:nvPr/>
        </p:nvSpPr>
        <p:spPr>
          <a:xfrm>
            <a:off x="8313846" y="6795963"/>
            <a:ext cx="2352613" cy="369332"/>
          </a:xfrm>
          <a:prstGeom prst="rect">
            <a:avLst/>
          </a:prstGeom>
          <a:noFill/>
        </p:spPr>
        <p:txBody>
          <a:bodyPr wrap="square" rtlCol="0">
            <a:spAutoFit/>
          </a:bodyPr>
          <a:lstStyle/>
          <a:p>
            <a:r>
              <a:rPr lang="en-US" sz="900">
                <a:hlinkClick r:id="rId9" tooltip="https://open.oregonstate.education/aandp/chapter/10-2-skeletal-muscle/"/>
              </a:rPr>
              <a:t>This Photo</a:t>
            </a:r>
            <a:r>
              <a:rPr lang="en-US" sz="900"/>
              <a:t> by Unknown Author is licensed under </a:t>
            </a:r>
            <a:r>
              <a:rPr lang="en-US" sz="900">
                <a:hlinkClick r:id="rId10" tooltip="https://creativecommons.org/licenses/by-sa/3.0/"/>
              </a:rPr>
              <a:t>CC BY-SA</a:t>
            </a:r>
            <a:endParaRPr lang="en-US" sz="900"/>
          </a:p>
        </p:txBody>
      </p:sp>
      <p:sp>
        <p:nvSpPr>
          <p:cNvPr id="17" name="TextBox 16">
            <a:extLst>
              <a:ext uri="{FF2B5EF4-FFF2-40B4-BE49-F238E27FC236}">
                <a16:creationId xmlns:a16="http://schemas.microsoft.com/office/drawing/2014/main" id="{0BDF54A3-60F5-D7A3-E421-25111607CB06}"/>
              </a:ext>
            </a:extLst>
          </p:cNvPr>
          <p:cNvSpPr txBox="1"/>
          <p:nvPr/>
        </p:nvSpPr>
        <p:spPr>
          <a:xfrm>
            <a:off x="6364348" y="4656422"/>
            <a:ext cx="1919252" cy="369332"/>
          </a:xfrm>
          <a:prstGeom prst="rect">
            <a:avLst/>
          </a:prstGeom>
          <a:noFill/>
        </p:spPr>
        <p:txBody>
          <a:bodyPr wrap="square" rtlCol="0">
            <a:spAutoFit/>
          </a:bodyPr>
          <a:lstStyle/>
          <a:p>
            <a:r>
              <a:rPr lang="en-US" b="1" dirty="0">
                <a:solidFill>
                  <a:schemeClr val="accent2">
                    <a:lumMod val="75000"/>
                  </a:schemeClr>
                </a:solidFill>
              </a:rPr>
              <a:t>Muscular Tissue</a:t>
            </a:r>
          </a:p>
        </p:txBody>
      </p:sp>
    </p:spTree>
    <p:extLst>
      <p:ext uri="{BB962C8B-B14F-4D97-AF65-F5344CB8AC3E}">
        <p14:creationId xmlns:p14="http://schemas.microsoft.com/office/powerpoint/2010/main" val="2811884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 shadow anatomy with organs labeled on it. ">
            <a:extLst>
              <a:ext uri="{FF2B5EF4-FFF2-40B4-BE49-F238E27FC236}">
                <a16:creationId xmlns:a16="http://schemas.microsoft.com/office/drawing/2014/main" id="{621C9349-41A7-2F3A-7F02-B34377D0A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7" y="387458"/>
            <a:ext cx="5112142" cy="547090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8985C987-5F6B-2BEC-0B86-686FD5107D37}"/>
              </a:ext>
            </a:extLst>
          </p:cNvPr>
          <p:cNvSpPr>
            <a:spLocks noGrp="1"/>
          </p:cNvSpPr>
          <p:nvPr>
            <p:ph type="title"/>
          </p:nvPr>
        </p:nvSpPr>
        <p:spPr>
          <a:xfrm>
            <a:off x="4990454" y="139485"/>
            <a:ext cx="7067227" cy="6718515"/>
          </a:xfrm>
        </p:spPr>
        <p:txBody>
          <a:bodyPr>
            <a:normAutofit fontScale="90000"/>
          </a:bodyPr>
          <a:lstStyle/>
          <a:p>
            <a:pPr marL="0" marR="0">
              <a:spcBef>
                <a:spcPts val="0"/>
              </a:spcBef>
              <a:spcAft>
                <a:spcPts val="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2000" b="1" dirty="0">
                <a:effectLst/>
                <a:latin typeface="+mn-lt"/>
                <a:ea typeface="Times New Roman" panose="02020603050405020304" pitchFamily="18" charset="0"/>
                <a:cs typeface="Times New Roman" panose="02020603050405020304" pitchFamily="18" charset="0"/>
              </a:rPr>
              <a:t>An organ is a collection of tissues joined in a structural unit to serve a common function. </a:t>
            </a:r>
            <a:br>
              <a:rPr lang="en-US" sz="2000" b="1" dirty="0">
                <a:effectLst/>
                <a:latin typeface="+mn-lt"/>
                <a:ea typeface="Times New Roman" panose="02020603050405020304" pitchFamily="18" charset="0"/>
                <a:cs typeface="Times New Roman" panose="02020603050405020304" pitchFamily="18" charset="0"/>
              </a:rPr>
            </a:br>
            <a:r>
              <a:rPr lang="en-US" sz="2000" dirty="0">
                <a:effectLst/>
                <a:latin typeface="+mn-lt"/>
                <a:ea typeface="Times New Roman" panose="02020603050405020304" pitchFamily="18" charset="0"/>
                <a:cs typeface="Times New Roman" panose="02020603050405020304" pitchFamily="18" charset="0"/>
              </a:rPr>
              <a:t>Organs exist in most multicellular organisms, including not only humans and other animals but also plants. In single-celled organisms such as  bacteria, the functional equivalent of an organ is an organelle</a:t>
            </a:r>
            <a:br>
              <a:rPr lang="en-US" sz="2000" dirty="0">
                <a:effectLst/>
                <a:latin typeface="+mn-lt"/>
                <a:ea typeface="Calibri" panose="020F0502020204030204" pitchFamily="34" charset="0"/>
                <a:cs typeface="Times New Roman" panose="02020603050405020304" pitchFamily="18" charset="0"/>
              </a:rPr>
            </a:br>
            <a:br>
              <a:rPr lang="en-US" sz="2000" dirty="0">
                <a:effectLst/>
                <a:latin typeface="+mn-lt"/>
                <a:ea typeface="Calibri" panose="020F0502020204030204" pitchFamily="34" charset="0"/>
                <a:cs typeface="Times New Roman" panose="02020603050405020304" pitchFamily="18" charset="0"/>
              </a:rPr>
            </a:br>
            <a:r>
              <a:rPr lang="en-US" sz="1800" b="1" dirty="0">
                <a:solidFill>
                  <a:srgbClr val="0372A6"/>
                </a:solidFill>
                <a:effectLst/>
                <a:latin typeface="Tahoma" panose="020B0604030504040204" pitchFamily="34" charset="0"/>
                <a:ea typeface="Times New Roman" panose="02020603050405020304" pitchFamily="18" charset="0"/>
                <a:cs typeface="Times New Roman" panose="02020603050405020304" pitchFamily="18" charset="0"/>
              </a:rPr>
              <a:t>Vital Organs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The human body contains five organs that are considered vital for survival. They are the heart, brain, kidneys, liver, and lungs. The locations of these five organs and several other internal organs are shown in the picture. If any of the five vital organs stops functioning, the death of the organism is imminent without medical intervention.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rgbClr val="FF2005"/>
                </a:solidFill>
                <a:effectLst/>
                <a:latin typeface="Tahoma" panose="020B0604030504040204" pitchFamily="34" charset="0"/>
                <a:ea typeface="Times New Roman" panose="02020603050405020304" pitchFamily="18" charset="0"/>
                <a:cs typeface="Times New Roman" panose="02020603050405020304" pitchFamily="18" charset="0"/>
              </a:rPr>
              <a:t>The heart </a:t>
            </a: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is located in the center of the chest, and its function is to keep blood</a:t>
            </a:r>
            <a:r>
              <a:rPr lang="en-US" sz="1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flowing through the body. Blood carries substances to cells that they need and also carries away wastes from cells.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rgbClr val="FF2005"/>
                </a:solidFill>
                <a:effectLst/>
                <a:latin typeface="Tahoma" panose="020B0604030504040204" pitchFamily="34" charset="0"/>
                <a:ea typeface="Times New Roman" panose="02020603050405020304" pitchFamily="18" charset="0"/>
                <a:cs typeface="Times New Roman" panose="02020603050405020304" pitchFamily="18" charset="0"/>
              </a:rPr>
              <a:t>The brain </a:t>
            </a: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is located in the head and functions as the body’s control center.</a:t>
            </a:r>
            <a:b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It is the seat of all thoughts, memories, perceptions, and feelings.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The two kidneys </a:t>
            </a: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are located in the back of the abdomen on either side of the body. Their function is to filter blood and form urine which is excreted from the body.</a:t>
            </a:r>
            <a:b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rgbClr val="FF2005"/>
                </a:solidFill>
                <a:effectLst/>
                <a:latin typeface="Tahoma" panose="020B0604030504040204" pitchFamily="34" charset="0"/>
                <a:ea typeface="Times New Roman" panose="02020603050405020304" pitchFamily="18" charset="0"/>
                <a:cs typeface="Times New Roman" panose="02020603050405020304" pitchFamily="18" charset="0"/>
              </a:rPr>
              <a:t>The liver </a:t>
            </a:r>
            <a:r>
              <a:rPr lang="en-US" sz="18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is located on the right side of the abdomen. It has many functions including filtering blood, secreting. Bile that is needed for digestion, and producing proteins necessary for Blood clotting.</a:t>
            </a:r>
            <a:b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dirty="0">
                <a:solidFill>
                  <a:srgbClr val="FF2005"/>
                </a:solidFill>
                <a:effectLst/>
                <a:latin typeface="Tahoma" panose="020B0604030504040204" pitchFamily="34" charset="0"/>
                <a:ea typeface="Times New Roman" panose="02020603050405020304" pitchFamily="18" charset="0"/>
              </a:rPr>
              <a:t>The two lungs </a:t>
            </a:r>
            <a:r>
              <a:rPr lang="en-US" sz="1800" dirty="0">
                <a:solidFill>
                  <a:srgbClr val="000000"/>
                </a:solidFill>
                <a:effectLst/>
                <a:latin typeface="Tahoma" panose="020B0604030504040204" pitchFamily="34" charset="0"/>
                <a:ea typeface="Times New Roman" panose="02020603050405020304" pitchFamily="18" charset="0"/>
              </a:rPr>
              <a:t>are located on either side of the upper chest. Their main function is exchanging oxygen and carbon dioxide with the blood.</a:t>
            </a:r>
            <a:br>
              <a:rPr lang="en-US" sz="1800" dirty="0">
                <a:solidFill>
                  <a:srgbClr val="000000"/>
                </a:solidFill>
                <a:effectLst/>
                <a:latin typeface="Tahoma" panose="020B0604030504040204" pitchFamily="34" charset="0"/>
                <a:ea typeface="Times New Roman" panose="02020603050405020304" pitchFamily="18" charset="0"/>
              </a:rPr>
            </a:br>
            <a:endParaRPr lang="en-US" dirty="0"/>
          </a:p>
        </p:txBody>
      </p:sp>
      <p:sp>
        <p:nvSpPr>
          <p:cNvPr id="13" name="TextBox 12">
            <a:extLst>
              <a:ext uri="{FF2B5EF4-FFF2-40B4-BE49-F238E27FC236}">
                <a16:creationId xmlns:a16="http://schemas.microsoft.com/office/drawing/2014/main" id="{7715A57C-72CC-B088-D8CF-17D24608C0C8}"/>
              </a:ext>
            </a:extLst>
          </p:cNvPr>
          <p:cNvSpPr txBox="1"/>
          <p:nvPr/>
        </p:nvSpPr>
        <p:spPr>
          <a:xfrm>
            <a:off x="5393410" y="139485"/>
            <a:ext cx="1999282" cy="369332"/>
          </a:xfrm>
          <a:prstGeom prst="rect">
            <a:avLst/>
          </a:prstGeom>
          <a:noFill/>
        </p:spPr>
        <p:txBody>
          <a:bodyPr wrap="square" rtlCol="0">
            <a:spAutoFit/>
          </a:bodyPr>
          <a:lstStyle/>
          <a:p>
            <a:r>
              <a:rPr lang="en-US" sz="1800" b="1" dirty="0">
                <a:solidFill>
                  <a:srgbClr val="0372A6"/>
                </a:solidFill>
                <a:effectLst/>
                <a:latin typeface="Tahoma" panose="020B0604030504040204" pitchFamily="34" charset="0"/>
                <a:ea typeface="Times New Roman" panose="02020603050405020304" pitchFamily="18" charset="0"/>
                <a:cs typeface="Times New Roman" panose="02020603050405020304" pitchFamily="18" charset="0"/>
              </a:rPr>
              <a:t>Human Organs</a:t>
            </a:r>
            <a:endParaRPr lang="en-US" dirty="0"/>
          </a:p>
        </p:txBody>
      </p:sp>
    </p:spTree>
    <p:extLst>
      <p:ext uri="{BB962C8B-B14F-4D97-AF65-F5344CB8AC3E}">
        <p14:creationId xmlns:p14="http://schemas.microsoft.com/office/powerpoint/2010/main" val="378211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1AE3-BD2A-1B55-4965-F05A2DF1C120}"/>
              </a:ext>
            </a:extLst>
          </p:cNvPr>
          <p:cNvSpPr>
            <a:spLocks noGrp="1"/>
          </p:cNvSpPr>
          <p:nvPr>
            <p:ph type="title"/>
          </p:nvPr>
        </p:nvSpPr>
        <p:spPr>
          <a:xfrm>
            <a:off x="1580826" y="263471"/>
            <a:ext cx="9474027" cy="945397"/>
          </a:xfrm>
        </p:spPr>
        <p:txBody>
          <a:bodyPr>
            <a:normAutofit fontScale="90000"/>
          </a:bodyPr>
          <a:lstStyle/>
          <a:p>
            <a:r>
              <a:rPr lang="en-US" sz="3600" b="1" dirty="0">
                <a:solidFill>
                  <a:srgbClr val="C00000"/>
                </a:solidFill>
              </a:rPr>
              <a:t>             Human Organ Systems </a:t>
            </a:r>
            <a:br>
              <a:rPr lang="en-US" sz="3600" b="1" dirty="0">
                <a:solidFill>
                  <a:srgbClr val="C00000"/>
                </a:solidFill>
              </a:rPr>
            </a:br>
            <a:r>
              <a:rPr lang="en-US" sz="3600" b="1" dirty="0">
                <a:solidFill>
                  <a:srgbClr val="C00000"/>
                </a:solidFill>
              </a:rPr>
              <a:t> </a:t>
            </a:r>
          </a:p>
        </p:txBody>
      </p:sp>
      <p:graphicFrame>
        <p:nvGraphicFramePr>
          <p:cNvPr id="4" name="Content Placeholder 3">
            <a:extLst>
              <a:ext uri="{FF2B5EF4-FFF2-40B4-BE49-F238E27FC236}">
                <a16:creationId xmlns:a16="http://schemas.microsoft.com/office/drawing/2014/main" id="{032AF79B-594F-6C55-092D-0C5697B96A0E}"/>
              </a:ext>
            </a:extLst>
          </p:cNvPr>
          <p:cNvGraphicFramePr>
            <a:graphicFrameLocks noGrp="1"/>
          </p:cNvGraphicFramePr>
          <p:nvPr>
            <p:ph idx="1"/>
            <p:extLst>
              <p:ext uri="{D42A27DB-BD31-4B8C-83A1-F6EECF244321}">
                <p14:modId xmlns:p14="http://schemas.microsoft.com/office/powerpoint/2010/main" val="1093012509"/>
              </p:ext>
            </p:extLst>
          </p:nvPr>
        </p:nvGraphicFramePr>
        <p:xfrm>
          <a:off x="322881" y="1208868"/>
          <a:ext cx="11546237" cy="4844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001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C9521-1D88-59AB-DF3F-3D39FE3F2013}"/>
              </a:ext>
            </a:extLst>
          </p:cNvPr>
          <p:cNvSpPr>
            <a:spLocks noGrp="1"/>
          </p:cNvSpPr>
          <p:nvPr>
            <p:ph type="title"/>
          </p:nvPr>
        </p:nvSpPr>
        <p:spPr>
          <a:xfrm>
            <a:off x="5563891" y="0"/>
            <a:ext cx="2216257" cy="622193"/>
          </a:xfrm>
        </p:spPr>
        <p:txBody>
          <a:bodyPr>
            <a:normAutofit/>
          </a:bodyPr>
          <a:lstStyle/>
          <a:p>
            <a:r>
              <a:rPr lang="en-US" sz="2800" dirty="0">
                <a:solidFill>
                  <a:srgbClr val="7030A0"/>
                </a:solidFill>
              </a:rPr>
              <a:t>POPULATE</a:t>
            </a:r>
          </a:p>
        </p:txBody>
      </p:sp>
      <p:sp>
        <p:nvSpPr>
          <p:cNvPr id="3" name="Content Placeholder 2">
            <a:extLst>
              <a:ext uri="{FF2B5EF4-FFF2-40B4-BE49-F238E27FC236}">
                <a16:creationId xmlns:a16="http://schemas.microsoft.com/office/drawing/2014/main" id="{B1AF452D-7C38-B156-F39B-105CB1E0C69F}"/>
              </a:ext>
            </a:extLst>
          </p:cNvPr>
          <p:cNvSpPr>
            <a:spLocks noGrp="1"/>
          </p:cNvSpPr>
          <p:nvPr>
            <p:ph idx="1"/>
          </p:nvPr>
        </p:nvSpPr>
        <p:spPr>
          <a:xfrm>
            <a:off x="6878235" y="1906292"/>
            <a:ext cx="5313766" cy="3750589"/>
          </a:xfrm>
        </p:spPr>
        <p:txBody>
          <a:bodyPr>
            <a:normAutofit lnSpcReduction="10000"/>
          </a:bodyPr>
          <a:lstStyle/>
          <a:p>
            <a:r>
              <a:rPr lang="en-US" dirty="0"/>
              <a:t>A group of organisms all of the same species that live in a specific area is called POPULATE.</a:t>
            </a:r>
          </a:p>
          <a:p>
            <a:r>
              <a:rPr lang="en-US" dirty="0"/>
              <a:t>If the area is populated by people or animals, they live in that area.</a:t>
            </a:r>
          </a:p>
          <a:p>
            <a:pPr marL="0" indent="0">
              <a:buNone/>
            </a:pPr>
            <a:r>
              <a:rPr lang="en-US" dirty="0"/>
              <a:t> </a:t>
            </a:r>
          </a:p>
          <a:p>
            <a:pPr marL="0" indent="0">
              <a:buNone/>
            </a:pPr>
            <a:r>
              <a:rPr lang="en-US" dirty="0"/>
              <a:t>For example:  The river is populated mainly by smaller species of fish.</a:t>
            </a:r>
          </a:p>
        </p:txBody>
      </p:sp>
      <p:pic>
        <p:nvPicPr>
          <p:cNvPr id="5" name="Picture 4">
            <a:extLst>
              <a:ext uri="{FF2B5EF4-FFF2-40B4-BE49-F238E27FC236}">
                <a16:creationId xmlns:a16="http://schemas.microsoft.com/office/drawing/2014/main" id="{3F152A1E-993A-9008-0A86-9312DADEDA1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622193"/>
            <a:ext cx="6878234" cy="5158675"/>
          </a:xfrm>
          <a:prstGeom prst="rect">
            <a:avLst/>
          </a:prstGeom>
        </p:spPr>
      </p:pic>
    </p:spTree>
    <p:extLst>
      <p:ext uri="{BB962C8B-B14F-4D97-AF65-F5344CB8AC3E}">
        <p14:creationId xmlns:p14="http://schemas.microsoft.com/office/powerpoint/2010/main" val="2325723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E81B0-CCB5-DBA9-F174-AF72B19A637C}"/>
              </a:ext>
            </a:extLst>
          </p:cNvPr>
          <p:cNvSpPr>
            <a:spLocks noGrp="1"/>
          </p:cNvSpPr>
          <p:nvPr>
            <p:ph type="title"/>
          </p:nvPr>
        </p:nvSpPr>
        <p:spPr>
          <a:xfrm>
            <a:off x="4759272" y="146345"/>
            <a:ext cx="3020878" cy="659567"/>
          </a:xfrm>
        </p:spPr>
        <p:txBody>
          <a:bodyPr>
            <a:normAutofit/>
          </a:bodyPr>
          <a:lstStyle/>
          <a:p>
            <a:r>
              <a:rPr lang="en-US" sz="3600" b="1" dirty="0">
                <a:solidFill>
                  <a:srgbClr val="7030A0"/>
                </a:solidFill>
              </a:rPr>
              <a:t>COMMUNITY </a:t>
            </a:r>
          </a:p>
        </p:txBody>
      </p:sp>
      <p:sp>
        <p:nvSpPr>
          <p:cNvPr id="3" name="Content Placeholder 2">
            <a:extLst>
              <a:ext uri="{FF2B5EF4-FFF2-40B4-BE49-F238E27FC236}">
                <a16:creationId xmlns:a16="http://schemas.microsoft.com/office/drawing/2014/main" id="{F3ED0729-2E8B-81F8-A688-3341F9110ABC}"/>
              </a:ext>
            </a:extLst>
          </p:cNvPr>
          <p:cNvSpPr>
            <a:spLocks noGrp="1"/>
          </p:cNvSpPr>
          <p:nvPr>
            <p:ph idx="1"/>
          </p:nvPr>
        </p:nvSpPr>
        <p:spPr>
          <a:xfrm>
            <a:off x="139486" y="805912"/>
            <a:ext cx="2851687" cy="5371051"/>
          </a:xfrm>
        </p:spPr>
        <p:txBody>
          <a:bodyPr/>
          <a:lstStyle/>
          <a:p>
            <a:pPr marL="0" indent="0">
              <a:buNone/>
            </a:pPr>
            <a:r>
              <a:rPr lang="en-US" dirty="0"/>
              <a:t>A community comprises populations of various species, and fungi that coexist in one place.</a:t>
            </a:r>
          </a:p>
        </p:txBody>
      </p:sp>
      <p:pic>
        <p:nvPicPr>
          <p:cNvPr id="5" name="Picture 4">
            <a:extLst>
              <a:ext uri="{FF2B5EF4-FFF2-40B4-BE49-F238E27FC236}">
                <a16:creationId xmlns:a16="http://schemas.microsoft.com/office/drawing/2014/main" id="{F771690D-3631-D76D-821D-9620638AAA5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853734" y="696535"/>
            <a:ext cx="8567880" cy="6049973"/>
          </a:xfrm>
          <a:prstGeom prst="rect">
            <a:avLst/>
          </a:prstGeom>
        </p:spPr>
      </p:pic>
    </p:spTree>
    <p:extLst>
      <p:ext uri="{BB962C8B-B14F-4D97-AF65-F5344CB8AC3E}">
        <p14:creationId xmlns:p14="http://schemas.microsoft.com/office/powerpoint/2010/main" val="796616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DCE99F3-92F4-5BB8-530A-1FF506F55431}"/>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08488" y="-28784"/>
            <a:ext cx="8059119" cy="6907815"/>
          </a:xfrm>
        </p:spPr>
      </p:pic>
      <p:sp>
        <p:nvSpPr>
          <p:cNvPr id="8" name="Title 7">
            <a:extLst>
              <a:ext uri="{FF2B5EF4-FFF2-40B4-BE49-F238E27FC236}">
                <a16:creationId xmlns:a16="http://schemas.microsoft.com/office/drawing/2014/main" id="{B0D44F86-C066-4317-3706-C52AA8C6FD7E}"/>
              </a:ext>
            </a:extLst>
          </p:cNvPr>
          <p:cNvSpPr>
            <a:spLocks noGrp="1"/>
          </p:cNvSpPr>
          <p:nvPr>
            <p:ph type="title"/>
          </p:nvPr>
        </p:nvSpPr>
        <p:spPr>
          <a:xfrm>
            <a:off x="4246536" y="108489"/>
            <a:ext cx="2588217" cy="635430"/>
          </a:xfrm>
        </p:spPr>
        <p:txBody>
          <a:bodyPr>
            <a:normAutofit fontScale="90000"/>
          </a:bodyPr>
          <a:lstStyle/>
          <a:p>
            <a:r>
              <a:rPr lang="en-US" b="1" dirty="0">
                <a:solidFill>
                  <a:srgbClr val="0070C0"/>
                </a:solidFill>
              </a:rPr>
              <a:t>BIOSPHERE</a:t>
            </a:r>
          </a:p>
        </p:txBody>
      </p:sp>
      <p:sp>
        <p:nvSpPr>
          <p:cNvPr id="9" name="TextBox 8">
            <a:extLst>
              <a:ext uri="{FF2B5EF4-FFF2-40B4-BE49-F238E27FC236}">
                <a16:creationId xmlns:a16="http://schemas.microsoft.com/office/drawing/2014/main" id="{9DCD1904-B2CD-D791-7C86-8DC5E8BA825E}"/>
              </a:ext>
            </a:extLst>
          </p:cNvPr>
          <p:cNvSpPr txBox="1"/>
          <p:nvPr/>
        </p:nvSpPr>
        <p:spPr>
          <a:xfrm>
            <a:off x="8167607" y="743920"/>
            <a:ext cx="3915905" cy="4893647"/>
          </a:xfrm>
          <a:prstGeom prst="rect">
            <a:avLst/>
          </a:prstGeom>
          <a:noFill/>
        </p:spPr>
        <p:txBody>
          <a:bodyPr wrap="square" rtlCol="0">
            <a:spAutoFit/>
          </a:bodyPr>
          <a:lstStyle/>
          <a:p>
            <a:r>
              <a:rPr lang="en-US" sz="2400" dirty="0">
                <a:solidFill>
                  <a:srgbClr val="0432FF"/>
                </a:solidFill>
              </a:rPr>
              <a:t>The Biosphere is the part of the earth where living things exist.</a:t>
            </a:r>
          </a:p>
          <a:p>
            <a:endParaRPr lang="en-US" sz="2400" dirty="0">
              <a:solidFill>
                <a:srgbClr val="0432FF"/>
              </a:solidFill>
            </a:endParaRPr>
          </a:p>
          <a:p>
            <a:r>
              <a:rPr lang="en-US" sz="2400" dirty="0">
                <a:solidFill>
                  <a:srgbClr val="0432FF"/>
                </a:solidFill>
              </a:rPr>
              <a:t>It encompasses all living things in the lithosphere, atmosphere, and hydrosphere.</a:t>
            </a:r>
          </a:p>
          <a:p>
            <a:endParaRPr lang="en-US" sz="2400" dirty="0">
              <a:solidFill>
                <a:srgbClr val="0432FF"/>
              </a:solidFill>
            </a:endParaRPr>
          </a:p>
          <a:p>
            <a:r>
              <a:rPr lang="en-US" sz="2400" dirty="0">
                <a:solidFill>
                  <a:srgbClr val="0432FF"/>
                </a:solidFill>
              </a:rPr>
              <a:t>The Biosphere is the region of the earth that encompasses all living organisms; plants animals and bacteria.</a:t>
            </a:r>
          </a:p>
        </p:txBody>
      </p:sp>
      <p:sp>
        <p:nvSpPr>
          <p:cNvPr id="10" name="TextBox 9">
            <a:extLst>
              <a:ext uri="{FF2B5EF4-FFF2-40B4-BE49-F238E27FC236}">
                <a16:creationId xmlns:a16="http://schemas.microsoft.com/office/drawing/2014/main" id="{277085EB-2CB5-2B68-EAB1-AC1C795DF24D}"/>
              </a:ext>
            </a:extLst>
          </p:cNvPr>
          <p:cNvSpPr txBox="1"/>
          <p:nvPr/>
        </p:nvSpPr>
        <p:spPr>
          <a:xfrm>
            <a:off x="4448014" y="6150114"/>
            <a:ext cx="4060556" cy="707886"/>
          </a:xfrm>
          <a:prstGeom prst="rect">
            <a:avLst/>
          </a:prstGeom>
          <a:noFill/>
        </p:spPr>
        <p:txBody>
          <a:bodyPr wrap="square" rtlCol="0">
            <a:spAutoFit/>
          </a:bodyPr>
          <a:lstStyle/>
          <a:p>
            <a:r>
              <a:rPr lang="en-US" sz="2000" b="1" i="1" dirty="0">
                <a:solidFill>
                  <a:schemeClr val="accent5">
                    <a:lumMod val="50000"/>
                  </a:schemeClr>
                </a:solidFill>
              </a:rPr>
              <a:t>Another term used for Biosphere is Ecosphere. (“eco” means home).</a:t>
            </a:r>
          </a:p>
        </p:txBody>
      </p:sp>
    </p:spTree>
    <p:extLst>
      <p:ext uri="{BB962C8B-B14F-4D97-AF65-F5344CB8AC3E}">
        <p14:creationId xmlns:p14="http://schemas.microsoft.com/office/powerpoint/2010/main" val="1100649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2156</TotalTime>
  <Words>1032</Words>
  <Application>Microsoft Macintosh PowerPoint</Application>
  <PresentationFormat>Widescreen</PresentationFormat>
  <Paragraphs>78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Tahoma</vt:lpstr>
      <vt:lpstr>Times New Roman</vt:lpstr>
      <vt:lpstr>Office Theme</vt:lpstr>
      <vt:lpstr>      Human Biology.  Biology is derived from the Greek word/bios/meaning/life and logos/meaning/study/and is defined as the science of life and living organisms. An organisms is a living entity consisting of one cell e.g. bacteria, or several cells e.g. animals, plans and fungi. Aspect of biological science range from the study of molecular mechanisms in cells, to the classification and behaviour of organisms, how species evolve and interaction between ecosystems.</vt:lpstr>
      <vt:lpstr>1. Atom </vt:lpstr>
      <vt:lpstr>                                       2. Molecule</vt:lpstr>
      <vt:lpstr>                                 3.Cell The nucleus of the cell is a structure in the cytoplasm that is surrounded by a membrane (the nucleus membrane) and contains, and protects most of the cell’s DNA. </vt:lpstr>
      <vt:lpstr>                                                            4. Tissue Tissue is a group of Cells. There are 4 groups of Tissues . Epithelial, Connective, Nervous and Muscular Tissues. </vt:lpstr>
      <vt:lpstr>  An organ is a collection of tissues joined in a structural unit to serve a common function.  Organs exist in most multicellular organisms, including not only humans and other animals but also plants. In single-celled organisms such as  bacteria, the functional equivalent of an organ is an organelle  Vital Organs The human body contains five organs that are considered vital for survival. They are the heart, brain, kidneys, liver, and lungs. The locations of these five organs and several other internal organs are shown in the picture. If any of the five vital organs stops functioning, the death of the organism is imminent without medical intervention. The heart is located in the center of the chest, and its function is to keep blood flowing through the body. Blood carries substances to cells that they need and also carries away wastes from cells. The brain is located in the head and functions as the body’s control center. It is the seat of all thoughts, memories, perceptions, and feelings. The two kidneys are located in the back of the abdomen on either side of the body. Their function is to filter blood and form urine which is excreted from the body. The liver is located on the right side of the abdomen. It has many functions including filtering blood, secreting. Bile that is needed for digestion, and producing proteins necessary for Blood clotting. The two lungs are located on either side of the upper chest. Their main function is exchanging oxygen and carbon dioxide with the blood. </vt:lpstr>
      <vt:lpstr>             Human Organ Systems   </vt:lpstr>
      <vt:lpstr>POPULATE</vt:lpstr>
      <vt:lpstr>COMMUNITY </vt:lpstr>
      <vt:lpstr>BIOSPHERE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Human Biology.  Biology is derived from the Greek word/bios/meaning/life and logos/meaning/study/and is defined as the science of life and living organisms. An organisms is a living entity consisting of one cell e.g. bacteria, or several cells e.g. animals, plans and fungi. Aspect of biological science range from the study of molecular mechanisms in cells, to the classification and behaviour of organisms, how species evolve and interaction between ecosystems.</dc:title>
  <dc:creator>entela ilirjani</dc:creator>
  <cp:lastModifiedBy>entela ilirjani</cp:lastModifiedBy>
  <cp:revision>3</cp:revision>
  <dcterms:created xsi:type="dcterms:W3CDTF">2023-09-21T01:29:07Z</dcterms:created>
  <dcterms:modified xsi:type="dcterms:W3CDTF">2025-09-22T17:00:05Z</dcterms:modified>
</cp:coreProperties>
</file>